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43" d="100"/>
          <a:sy n="143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800"/>
              <a:buNone/>
              <a:defRPr sz="3800"/>
            </a:lvl1pPr>
            <a:lvl2pPr lvl="1" algn="ctr">
              <a:spcBef>
                <a:spcPts val="0"/>
              </a:spcBef>
              <a:buSzPts val="3800"/>
              <a:buNone/>
              <a:defRPr sz="3800"/>
            </a:lvl2pPr>
            <a:lvl3pPr lvl="2" algn="ctr">
              <a:spcBef>
                <a:spcPts val="0"/>
              </a:spcBef>
              <a:buSzPts val="3800"/>
              <a:buNone/>
              <a:defRPr sz="3800"/>
            </a:lvl3pPr>
            <a:lvl4pPr lvl="3" algn="ctr">
              <a:spcBef>
                <a:spcPts val="0"/>
              </a:spcBef>
              <a:buSzPts val="3800"/>
              <a:buNone/>
              <a:defRPr sz="3800"/>
            </a:lvl4pPr>
            <a:lvl5pPr lvl="4" algn="ctr">
              <a:spcBef>
                <a:spcPts val="0"/>
              </a:spcBef>
              <a:buSzPts val="3800"/>
              <a:buNone/>
              <a:defRPr sz="3800"/>
            </a:lvl5pPr>
            <a:lvl6pPr lvl="5" algn="ctr">
              <a:spcBef>
                <a:spcPts val="0"/>
              </a:spcBef>
              <a:buSzPts val="3800"/>
              <a:buNone/>
              <a:defRPr sz="3800"/>
            </a:lvl6pPr>
            <a:lvl7pPr lvl="6" algn="ctr">
              <a:spcBef>
                <a:spcPts val="0"/>
              </a:spcBef>
              <a:buSzPts val="3800"/>
              <a:buNone/>
              <a:defRPr sz="3800"/>
            </a:lvl7pPr>
            <a:lvl8pPr lvl="7" algn="ctr">
              <a:spcBef>
                <a:spcPts val="0"/>
              </a:spcBef>
              <a:buSzPts val="3800"/>
              <a:buNone/>
              <a:defRPr sz="3800"/>
            </a:lvl8pPr>
            <a:lvl9pPr lvl="8" algn="ctr">
              <a:spcBef>
                <a:spcPts val="0"/>
              </a:spcBef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300"/>
              <a:buChar char="●"/>
              <a:defRPr/>
            </a:lvl1pPr>
            <a:lvl2pPr lvl="1" algn="ctr">
              <a:spcBef>
                <a:spcPts val="0"/>
              </a:spcBef>
              <a:buSzPts val="1100"/>
              <a:buChar char="○"/>
              <a:defRPr/>
            </a:lvl2pPr>
            <a:lvl3pPr lvl="2" algn="ctr">
              <a:spcBef>
                <a:spcPts val="0"/>
              </a:spcBef>
              <a:buSzPts val="1100"/>
              <a:buChar char="■"/>
              <a:defRPr/>
            </a:lvl3pPr>
            <a:lvl4pPr lvl="3" algn="ctr">
              <a:spcBef>
                <a:spcPts val="0"/>
              </a:spcBef>
              <a:buSzPts val="1100"/>
              <a:buChar char="●"/>
              <a:defRPr/>
            </a:lvl4pPr>
            <a:lvl5pPr lvl="4" algn="ctr">
              <a:spcBef>
                <a:spcPts val="0"/>
              </a:spcBef>
              <a:buSzPts val="1100"/>
              <a:buChar char="○"/>
              <a:defRPr/>
            </a:lvl5pPr>
            <a:lvl6pPr lvl="5" algn="ctr">
              <a:spcBef>
                <a:spcPts val="0"/>
              </a:spcBef>
              <a:buSzPts val="1100"/>
              <a:buChar char="■"/>
              <a:defRPr/>
            </a:lvl6pPr>
            <a:lvl7pPr lvl="6" algn="ctr">
              <a:spcBef>
                <a:spcPts val="0"/>
              </a:spcBef>
              <a:buSzPts val="1100"/>
              <a:buChar char="●"/>
              <a:defRPr/>
            </a:lvl7pPr>
            <a:lvl8pPr lvl="7" algn="ctr">
              <a:spcBef>
                <a:spcPts val="0"/>
              </a:spcBef>
              <a:buSzPts val="1100"/>
              <a:buChar char="○"/>
              <a:defRPr/>
            </a:lvl8pPr>
            <a:lvl9pPr lvl="8" algn="ctr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200"/>
              <a:buNone/>
              <a:defRPr sz="3200"/>
            </a:lvl1pPr>
            <a:lvl2pPr lvl="1" algn="ctr">
              <a:spcBef>
                <a:spcPts val="0"/>
              </a:spcBef>
              <a:buSzPts val="3200"/>
              <a:buNone/>
              <a:defRPr sz="3200"/>
            </a:lvl2pPr>
            <a:lvl3pPr lvl="2" algn="ctr">
              <a:spcBef>
                <a:spcPts val="0"/>
              </a:spcBef>
              <a:buSzPts val="3200"/>
              <a:buNone/>
              <a:defRPr sz="3200"/>
            </a:lvl3pPr>
            <a:lvl4pPr lvl="3" algn="ctr">
              <a:spcBef>
                <a:spcPts val="0"/>
              </a:spcBef>
              <a:buSzPts val="3200"/>
              <a:buNone/>
              <a:defRPr sz="3200"/>
            </a:lvl4pPr>
            <a:lvl5pPr lvl="4" algn="ctr">
              <a:spcBef>
                <a:spcPts val="0"/>
              </a:spcBef>
              <a:buSzPts val="3200"/>
              <a:buNone/>
              <a:defRPr sz="3200"/>
            </a:lvl5pPr>
            <a:lvl6pPr lvl="5" algn="ctr">
              <a:spcBef>
                <a:spcPts val="0"/>
              </a:spcBef>
              <a:buSzPts val="3200"/>
              <a:buNone/>
              <a:defRPr sz="3200"/>
            </a:lvl6pPr>
            <a:lvl7pPr lvl="6" algn="ctr">
              <a:spcBef>
                <a:spcPts val="0"/>
              </a:spcBef>
              <a:buSzPts val="3200"/>
              <a:buNone/>
              <a:defRPr sz="3200"/>
            </a:lvl7pPr>
            <a:lvl8pPr lvl="7" algn="ctr">
              <a:spcBef>
                <a:spcPts val="0"/>
              </a:spcBef>
              <a:buSzPts val="3200"/>
              <a:buNone/>
              <a:defRPr sz="3200"/>
            </a:lvl8pPr>
            <a:lvl9pPr lvl="8" algn="ctr">
              <a:spcBef>
                <a:spcPts val="0"/>
              </a:spcBef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rgbClr val="FFEDE3">
            <a:alpha val="7462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lang="en" sz="10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enederita.wixsite.com/preciouspetals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/>
        </p:nvSpPr>
        <p:spPr>
          <a:xfrm>
            <a:off x="517075" y="0"/>
            <a:ext cx="7768200" cy="402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rgbClr val="20455E"/>
                </a:solidFill>
              </a:rPr>
              <a:t>                </a:t>
            </a:r>
            <a:r>
              <a:rPr lang="en" sz="1800">
                <a:solidFill>
                  <a:srgbClr val="20455E"/>
                </a:solidFill>
              </a:rPr>
              <a:t>             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1800">
                <a:solidFill>
                  <a:srgbClr val="20455E"/>
                </a:solidFill>
              </a:rPr>
              <a:t>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https://enederita.wixsite.com/preciouspetals</a:t>
            </a:r>
          </a:p>
          <a:p>
            <a:pPr lvl="0" rtl="0">
              <a:spcBef>
                <a:spcPts val="0"/>
              </a:spcBef>
              <a:buNone/>
            </a:pPr>
            <a:endParaRPr sz="1800" u="sng">
              <a:solidFill>
                <a:srgbClr val="20455E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 idx="4294967295"/>
          </p:nvPr>
        </p:nvSpPr>
        <p:spPr>
          <a:xfrm>
            <a:off x="263750" y="14505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Data Reports 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body" idx="4294967295"/>
          </p:nvPr>
        </p:nvSpPr>
        <p:spPr>
          <a:xfrm>
            <a:off x="263750" y="754400"/>
            <a:ext cx="4363500" cy="33567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 External Drivers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Performance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Outlook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Life Cycle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Analysis, Statistics, Trends, and Forecasts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Financial Information and Financial Ratios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Compensation and Salary Surveys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 Valuation Resources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4749300" y="754400"/>
            <a:ext cx="4214400" cy="3356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Industry Data for the Online Flower Shops Analysis includes: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Industry Revenue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Industry Gross Product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Establishments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Businesses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Employment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Wages </a:t>
            </a:r>
          </a:p>
          <a:p>
            <a:pPr marL="457200" lvl="0" indent="-342900" rtl="0">
              <a:spcBef>
                <a:spcPts val="0"/>
              </a:spcBef>
              <a:buSzPts val="1800"/>
              <a:buChar char="●"/>
            </a:pPr>
            <a:r>
              <a:rPr lang="en" sz="1800"/>
              <a:t>% Services conducted online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 txBox="1"/>
          <p:nvPr/>
        </p:nvSpPr>
        <p:spPr>
          <a:xfrm>
            <a:off x="385800" y="4214300"/>
            <a:ext cx="8372400" cy="65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/>
              <a:t>**ALL REPORTS** </a:t>
            </a:r>
            <a:r>
              <a:rPr lang="en" sz="1800" b="1">
                <a:solidFill>
                  <a:schemeClr val="lt1"/>
                </a:solidFill>
              </a:rPr>
              <a:t>sent to CEO, management personnel, Florists' Review Enterprises Inc., &amp; IBIS World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 idx="4294967295"/>
          </p:nvPr>
        </p:nvSpPr>
        <p:spPr>
          <a:xfrm>
            <a:off x="819150" y="845600"/>
            <a:ext cx="7505700" cy="3287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endParaRPr sz="6000">
              <a:solidFill>
                <a:srgbClr val="0C343D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828800" lvl="0" indent="0" algn="l" rtl="0">
              <a:spcBef>
                <a:spcPts val="0"/>
              </a:spcBef>
              <a:buNone/>
            </a:pPr>
            <a:r>
              <a:rPr lang="en" sz="6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Thank You!</a:t>
            </a:r>
          </a:p>
          <a:p>
            <a:pPr marL="1828800" lvl="0" indent="0" algn="l" rtl="0">
              <a:spcBef>
                <a:spcPts val="0"/>
              </a:spcBef>
              <a:buNone/>
            </a:pPr>
            <a:r>
              <a:rPr lang="en" sz="6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   </a:t>
            </a:r>
            <a:r>
              <a:rPr lang="en" sz="4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l="11293" r="14306" b="1117"/>
          <a:stretch/>
        </p:blipFill>
        <p:spPr>
          <a:xfrm>
            <a:off x="530750" y="94450"/>
            <a:ext cx="8106075" cy="49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/>
          <p:nvPr/>
        </p:nvSpPr>
        <p:spPr>
          <a:xfrm>
            <a:off x="3311550" y="2392200"/>
            <a:ext cx="3076800" cy="64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>
                <a:solidFill>
                  <a:srgbClr val="CC4125"/>
                </a:solidFill>
                <a:latin typeface="Avenir"/>
                <a:ea typeface="Avenir"/>
                <a:cs typeface="Avenir"/>
                <a:sym typeface="Avenir"/>
              </a:rPr>
              <a:t>Floral Arrangement Shop</a:t>
            </a:r>
            <a:r>
              <a:rPr lang="en" sz="18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 idx="4294967295"/>
          </p:nvPr>
        </p:nvSpPr>
        <p:spPr>
          <a:xfrm>
            <a:off x="686325" y="874075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Product Differentiation Business Strategy 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4294967295"/>
          </p:nvPr>
        </p:nvSpPr>
        <p:spPr>
          <a:xfrm>
            <a:off x="572400" y="1722850"/>
            <a:ext cx="8324700" cy="2448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Offering a full mobile app service to order flowers</a:t>
            </a: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Special “day of” ordering </a:t>
            </a: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Developing a customer database that identifies contact information and preferences </a:t>
            </a:r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colors, vases, frequency, allergies, children/spouse, birthday, anniversary</a:t>
            </a:r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Flowers are categorized in different categories so easy to locate/order</a:t>
            </a:r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anniversaries, holidays, weddings, birthdays, just because</a:t>
            </a:r>
          </a:p>
          <a:p>
            <a:pPr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Flower arrangement workshops </a:t>
            </a: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- 2 hour (individual and group classes) offered on the weekends</a:t>
            </a: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Proactive customer service policies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	-Contact Frequent Flower Program Member within 3 days of a delivery for feedback</a:t>
            </a: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6825" y="282700"/>
            <a:ext cx="1491175" cy="138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EC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 idx="4294967295"/>
          </p:nvPr>
        </p:nvSpPr>
        <p:spPr>
          <a:xfrm>
            <a:off x="353650" y="708938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Web Strategy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4294967295"/>
          </p:nvPr>
        </p:nvSpPr>
        <p:spPr>
          <a:xfrm>
            <a:off x="353650" y="1471800"/>
            <a:ext cx="8628000" cy="3953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Goal: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Create a useful website that will provide information about: </a:t>
            </a:r>
          </a:p>
          <a:p>
            <a: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New product lines</a:t>
            </a:r>
          </a:p>
          <a:p>
            <a: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Arrangements </a:t>
            </a:r>
          </a:p>
          <a:p>
            <a:pPr marL="457200" lvl="0" indent="-330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Workshop plans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The website will also communicate company news to create and maintain positive public relations with the online community through clickable links.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A two-way link between our website and our products suppliers is maintained. We also maintain a two-way link between event organizers in order to attract more customers through our lawn and landscaping services.</a:t>
            </a:r>
          </a:p>
          <a:p>
            <a:pPr lvl="0">
              <a:spcBef>
                <a:spcPts val="0"/>
              </a:spcBef>
              <a:buNone/>
            </a:pPr>
            <a:endParaRPr sz="1200">
              <a:solidFill>
                <a:srgbClr val="333333"/>
              </a:solidFill>
              <a:highlight>
                <a:srgbClr val="E7E7E7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lvl="0">
              <a:spcBef>
                <a:spcPts val="0"/>
              </a:spcBef>
              <a:buNone/>
            </a:pPr>
            <a:endParaRPr sz="1200">
              <a:solidFill>
                <a:srgbClr val="333333"/>
              </a:solidFill>
              <a:highlight>
                <a:srgbClr val="E7E7E7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9275" y="142363"/>
            <a:ext cx="2682375" cy="189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 idx="4294967295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How They Support Each Other: 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Through Social Media  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4294967295"/>
          </p:nvPr>
        </p:nvSpPr>
        <p:spPr>
          <a:xfrm>
            <a:off x="770900" y="2154775"/>
            <a:ext cx="8020200" cy="2448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Social media websites: Facebook, Instagram </a:t>
            </a: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Mobile Device Apps: Flower Ordering Service, Member Rewards Points </a:t>
            </a: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Provide weekly updates on our latest seasonal arrangement deals</a:t>
            </a:r>
          </a:p>
          <a:p>
            <a: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Offer monthly gift card giveaways to customers who share the most </a:t>
            </a:r>
            <a:r>
              <a:rPr lang="en" sz="1800" i="1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Precious Petals’</a:t>
            </a: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posts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5525" y="630225"/>
            <a:ext cx="1180250" cy="10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4075" y="630225"/>
            <a:ext cx="1129075" cy="10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 idx="4294967295"/>
          </p:nvPr>
        </p:nvSpPr>
        <p:spPr>
          <a:xfrm>
            <a:off x="354800" y="2979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Website Hierarchy 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950" y="1538250"/>
            <a:ext cx="642315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 idx="4294967295"/>
          </p:nvPr>
        </p:nvSpPr>
        <p:spPr>
          <a:xfrm>
            <a:off x="619125" y="84560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Information Planned to Capture 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619125" y="1631150"/>
            <a:ext cx="8215200" cy="320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On our website, we will monitor our customer's actions, therefore, it could help us improve our services. </a:t>
            </a:r>
          </a:p>
          <a:p>
            <a:pPr lvl="0" rtl="0">
              <a:spcBef>
                <a:spcPts val="0"/>
              </a:spcBef>
              <a:buNone/>
            </a:pPr>
            <a:endParaRPr sz="1800">
              <a:latin typeface="Avenir"/>
              <a:ea typeface="Avenir"/>
              <a:cs typeface="Avenir"/>
              <a:sym typeface="Avenir"/>
            </a:endParaRP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Best selling products.</a:t>
            </a: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Methods of payment used. </a:t>
            </a: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Times of high demand (services, classes).</a:t>
            </a:r>
          </a:p>
          <a:p>
            <a:pPr lvl="0">
              <a:spcBef>
                <a:spcPts val="0"/>
              </a:spcBef>
              <a:buNone/>
            </a:pP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6125" y="3131350"/>
            <a:ext cx="1914525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E9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 idx="4294967295"/>
          </p:nvPr>
        </p:nvSpPr>
        <p:spPr>
          <a:xfrm>
            <a:off x="274600" y="198225"/>
            <a:ext cx="7505700" cy="629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Technical Details </a:t>
            </a: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000000"/>
              </a:solidFill>
            </a:endParaRPr>
          </a:p>
        </p:txBody>
      </p:sp>
      <p:grpSp>
        <p:nvGrpSpPr>
          <p:cNvPr id="175" name="Shape 175"/>
          <p:cNvGrpSpPr/>
          <p:nvPr/>
        </p:nvGrpSpPr>
        <p:grpSpPr>
          <a:xfrm>
            <a:off x="-906103" y="694720"/>
            <a:ext cx="3356039" cy="2670618"/>
            <a:chOff x="446822" y="1134432"/>
            <a:chExt cx="3356039" cy="2670618"/>
          </a:xfrm>
        </p:grpSpPr>
        <p:sp>
          <p:nvSpPr>
            <p:cNvPr id="176" name="Shape 176"/>
            <p:cNvSpPr/>
            <p:nvPr/>
          </p:nvSpPr>
          <p:spPr>
            <a:xfrm rot="2700000">
              <a:off x="2248499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4D4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</a:p>
          </p:txBody>
        </p:sp>
        <p:sp>
          <p:nvSpPr>
            <p:cNvPr id="178" name="Shape 17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Register to our newsletter for special offers </a:t>
              </a:r>
            </a:p>
          </p:txBody>
        </p:sp>
        <p:sp>
          <p:nvSpPr>
            <p:cNvPr id="179" name="Shape 179"/>
            <p:cNvSpPr txBox="1"/>
            <p:nvPr/>
          </p:nvSpPr>
          <p:spPr>
            <a:xfrm rot="-2700000">
              <a:off x="303509" y="1839222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endParaRPr sz="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0" name="Shape 180"/>
          <p:cNvGrpSpPr/>
          <p:nvPr/>
        </p:nvGrpSpPr>
        <p:grpSpPr>
          <a:xfrm>
            <a:off x="4249233" y="423500"/>
            <a:ext cx="2726286" cy="2547000"/>
            <a:chOff x="3203958" y="1258050"/>
            <a:chExt cx="2726286" cy="2547000"/>
          </a:xfrm>
        </p:grpSpPr>
        <p:sp>
          <p:nvSpPr>
            <p:cNvPr id="181" name="Shape 181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796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796B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</a:p>
          </p:txBody>
        </p:sp>
        <p:sp>
          <p:nvSpPr>
            <p:cNvPr id="183" name="Shape 183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Personal survey at the end of shopping</a:t>
              </a:r>
            </a:p>
          </p:txBody>
        </p:sp>
        <p:sp>
          <p:nvSpPr>
            <p:cNvPr id="184" name="Shape 184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endParaRPr sz="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5" name="Shape 185"/>
          <p:cNvGrpSpPr/>
          <p:nvPr/>
        </p:nvGrpSpPr>
        <p:grpSpPr>
          <a:xfrm>
            <a:off x="1697527" y="1958600"/>
            <a:ext cx="2726286" cy="2547000"/>
            <a:chOff x="5123977" y="1258050"/>
            <a:chExt cx="2726286" cy="2547000"/>
          </a:xfrm>
        </p:grpSpPr>
        <p:sp>
          <p:nvSpPr>
            <p:cNvPr id="186" name="Shape 186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968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9688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</a:p>
          </p:txBody>
        </p:sp>
        <p:sp>
          <p:nvSpPr>
            <p:cNvPr id="188" name="Shape 18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Separate bar menu - “shop now”</a:t>
              </a:r>
            </a:p>
          </p:txBody>
        </p:sp>
        <p:sp>
          <p:nvSpPr>
            <p:cNvPr id="189" name="Shape 189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endParaRPr sz="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0" name="Shape 190"/>
          <p:cNvGrpSpPr/>
          <p:nvPr/>
        </p:nvGrpSpPr>
        <p:grpSpPr>
          <a:xfrm>
            <a:off x="6169761" y="1678700"/>
            <a:ext cx="2726286" cy="2547000"/>
            <a:chOff x="1293736" y="1258050"/>
            <a:chExt cx="2726286" cy="2547000"/>
          </a:xfrm>
        </p:grpSpPr>
        <p:sp>
          <p:nvSpPr>
            <p:cNvPr id="191" name="Shape 191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4D4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</a:p>
          </p:txBody>
        </p:sp>
        <p:sp>
          <p:nvSpPr>
            <p:cNvPr id="193" name="Shape 193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No need of registration for shopping </a:t>
              </a:r>
            </a:p>
          </p:txBody>
        </p:sp>
        <p:sp>
          <p:nvSpPr>
            <p:cNvPr id="194" name="Shape 194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endParaRPr sz="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5" name="Shape 195"/>
          <p:cNvGrpSpPr/>
          <p:nvPr/>
        </p:nvGrpSpPr>
        <p:grpSpPr>
          <a:xfrm>
            <a:off x="886395" y="1469553"/>
            <a:ext cx="2337637" cy="2418631"/>
            <a:chOff x="1293736" y="1258050"/>
            <a:chExt cx="2547000" cy="2547000"/>
          </a:xfrm>
        </p:grpSpPr>
        <p:sp>
          <p:nvSpPr>
            <p:cNvPr id="196" name="Shape 196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4D4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</a:p>
          </p:txBody>
        </p:sp>
        <p:sp>
          <p:nvSpPr>
            <p:cNvPr id="198" name="Shape 198"/>
            <p:cNvSpPr txBox="1"/>
            <p:nvPr/>
          </p:nvSpPr>
          <p:spPr>
            <a:xfrm rot="-2700000">
              <a:off x="1530573" y="2253028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Mobile version of a website when order online</a:t>
              </a:r>
            </a:p>
          </p:txBody>
        </p:sp>
      </p:grpSp>
      <p:grpSp>
        <p:nvGrpSpPr>
          <p:cNvPr id="199" name="Shape 199"/>
          <p:cNvGrpSpPr/>
          <p:nvPr/>
        </p:nvGrpSpPr>
        <p:grpSpPr>
          <a:xfrm>
            <a:off x="5004986" y="1038775"/>
            <a:ext cx="3241836" cy="2726457"/>
            <a:chOff x="1293736" y="1258050"/>
            <a:chExt cx="3241836" cy="2726457"/>
          </a:xfrm>
        </p:grpSpPr>
        <p:sp>
          <p:nvSpPr>
            <p:cNvPr id="200" name="Shape 200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004D4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200" b="1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</a:p>
          </p:txBody>
        </p:sp>
        <p:sp>
          <p:nvSpPr>
            <p:cNvPr id="202" name="Shape 202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Payment processed through paypal</a:t>
              </a:r>
            </a:p>
          </p:txBody>
        </p:sp>
        <p:sp>
          <p:nvSpPr>
            <p:cNvPr id="203" name="Shape 203"/>
            <p:cNvSpPr txBox="1"/>
            <p:nvPr/>
          </p:nvSpPr>
          <p:spPr>
            <a:xfrm rot="-2700000">
              <a:off x="2475259" y="27722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endParaRPr sz="8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 idx="4294967295"/>
          </p:nvPr>
        </p:nvSpPr>
        <p:spPr>
          <a:xfrm>
            <a:off x="517800" y="247125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Payment 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4294967295"/>
          </p:nvPr>
        </p:nvSpPr>
        <p:spPr>
          <a:xfrm>
            <a:off x="315475" y="865075"/>
            <a:ext cx="8591700" cy="3491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Paypal/credit &amp; debit transactions &amp; cash with a merchant &amp; banking account.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All of the proceeds are placed into a bank account (both cash &amp; credit).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Payroll &amp; bills are deducted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Merchant account deposits the funds from credit card sales into banking account.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Precious Petals does not have a third party processor, but our company has a merchant account through Fattmerchant because: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startup costs are negligible and our stream of clients is large enough to quickly outweigh the costs.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We will never see any startup costs and the 0% markups will counteract the monthly membership ($20.00 per month).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We will have more  security. 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t="10317" b="11812"/>
          <a:stretch/>
        </p:blipFill>
        <p:spPr>
          <a:xfrm>
            <a:off x="7055850" y="213000"/>
            <a:ext cx="1851325" cy="58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Macintosh PowerPoint</Application>
  <PresentationFormat>On-screen Show (16:9)</PresentationFormat>
  <Paragraphs>83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Avenir</vt:lpstr>
      <vt:lpstr>Arial</vt:lpstr>
      <vt:lpstr>Comfortaa</vt:lpstr>
      <vt:lpstr>Calibri</vt:lpstr>
      <vt:lpstr>Roboto</vt:lpstr>
      <vt:lpstr>Nunito</vt:lpstr>
      <vt:lpstr>Shift</vt:lpstr>
      <vt:lpstr>PowerPoint Presentation</vt:lpstr>
      <vt:lpstr>PowerPoint Presentation</vt:lpstr>
      <vt:lpstr>Product Differentiation Business Strategy </vt:lpstr>
      <vt:lpstr>Web Strategy  </vt:lpstr>
      <vt:lpstr>How They Support Each Other:  Through Social Media  </vt:lpstr>
      <vt:lpstr>Website Hierarchy </vt:lpstr>
      <vt:lpstr>Information Planned to Capture </vt:lpstr>
      <vt:lpstr>Technical Details    </vt:lpstr>
      <vt:lpstr>Payment </vt:lpstr>
      <vt:lpstr>Data Reports </vt:lpstr>
      <vt:lpstr> Thank You!    Questions?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2017-12-04T06:16:59Z</dcterms:modified>
</cp:coreProperties>
</file>