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Laborem exercens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On Human Work</a:t>
            </a:r>
          </a:p>
          <a:p>
            <a:r>
              <a:rPr lang="en-US" dirty="0" smtClean="0"/>
              <a:t>Pope John Paul II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99284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4. In the Book of Genesis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Work is a fundamental dimension of man’s existence on earth</a:t>
            </a:r>
          </a:p>
          <a:p>
            <a:r>
              <a:rPr lang="en-US" dirty="0" smtClean="0"/>
              <a:t>Fill the earth (visible universe) and subdue it.</a:t>
            </a:r>
          </a:p>
          <a:p>
            <a:pPr lvl="1"/>
            <a:r>
              <a:rPr lang="en-US" dirty="0" smtClean="0"/>
              <a:t>All resources that can be discovered can be used for man’s ends.</a:t>
            </a:r>
          </a:p>
          <a:p>
            <a:r>
              <a:rPr lang="en-US" dirty="0"/>
              <a:t>Each and every individual, to the </a:t>
            </a:r>
            <a:r>
              <a:rPr lang="en-US" dirty="0" smtClean="0"/>
              <a:t>proper extent, </a:t>
            </a:r>
            <a:r>
              <a:rPr lang="en-US" dirty="0"/>
              <a:t>takes part in the </a:t>
            </a:r>
            <a:r>
              <a:rPr lang="en-US" dirty="0" smtClean="0"/>
              <a:t>giant process </a:t>
            </a:r>
            <a:r>
              <a:rPr lang="en-US" dirty="0"/>
              <a:t>whereby man "subdues the earth" through his work.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04932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5. Work in the Objective Sense:</a:t>
            </a:r>
            <a:br>
              <a:rPr lang="en-US" dirty="0"/>
            </a:br>
            <a:r>
              <a:rPr lang="en-US" dirty="0"/>
              <a:t>Technology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Man dominates the earth by domesticating animals and extracting resources</a:t>
            </a:r>
          </a:p>
          <a:p>
            <a:r>
              <a:rPr lang="en-US" dirty="0" smtClean="0"/>
              <a:t>Man subdues the earth by agriculture. </a:t>
            </a:r>
          </a:p>
          <a:p>
            <a:r>
              <a:rPr lang="en-US" dirty="0" smtClean="0"/>
              <a:t>Human work in agriculture is a primary field of economic activity and an indispensable factor of production</a:t>
            </a:r>
          </a:p>
          <a:p>
            <a:r>
              <a:rPr lang="en-US" dirty="0" smtClean="0"/>
              <a:t>Industry links the earth’s riches with man’s work (applies to research and service industries)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85501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5. Work in the Objective Sense:</a:t>
            </a:r>
            <a:br>
              <a:rPr lang="en-US" dirty="0"/>
            </a:br>
            <a:r>
              <a:rPr lang="en-US" dirty="0"/>
              <a:t>Technology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Man’s work has ceased to be mostly manual</a:t>
            </a:r>
          </a:p>
          <a:p>
            <a:r>
              <a:rPr lang="en-US" dirty="0" smtClean="0"/>
              <a:t>The proper subject of work continues to be man (not machines).</a:t>
            </a:r>
          </a:p>
          <a:p>
            <a:r>
              <a:rPr lang="en-US" dirty="0" smtClean="0"/>
              <a:t>Technology is man’s ally but can cease to be man’s ally.</a:t>
            </a:r>
          </a:p>
          <a:p>
            <a:r>
              <a:rPr lang="en-US" dirty="0" smtClean="0"/>
              <a:t>The words “subdue the earth” </a:t>
            </a:r>
            <a:r>
              <a:rPr lang="en-US" dirty="0"/>
              <a:t>undoubtedly include also </a:t>
            </a:r>
            <a:r>
              <a:rPr lang="en-US" i="1" dirty="0"/>
              <a:t>a relationship with technology, </a:t>
            </a:r>
            <a:r>
              <a:rPr lang="en-US" dirty="0" smtClean="0"/>
              <a:t>with the </a:t>
            </a:r>
            <a:r>
              <a:rPr lang="en-US" dirty="0"/>
              <a:t>world of machinery which is the fruit of the work of </a:t>
            </a:r>
            <a:r>
              <a:rPr lang="en-US" dirty="0" smtClean="0"/>
              <a:t>the human </a:t>
            </a:r>
            <a:r>
              <a:rPr lang="en-US" dirty="0"/>
              <a:t>intellect and a historical confirmation of </a:t>
            </a:r>
            <a:r>
              <a:rPr lang="en-US" dirty="0" smtClean="0"/>
              <a:t>man's dominion </a:t>
            </a:r>
            <a:r>
              <a:rPr lang="en-US" dirty="0"/>
              <a:t>over nature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62776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5. Work in the Objective Sense:</a:t>
            </a:r>
            <a:br>
              <a:rPr lang="en-US" dirty="0"/>
            </a:br>
            <a:r>
              <a:rPr lang="en-US" dirty="0"/>
              <a:t>Technology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See below the paragraph of this section:</a:t>
            </a:r>
          </a:p>
          <a:p>
            <a:r>
              <a:rPr lang="en-US" dirty="0"/>
              <a:t>The recent stage of human history, especially that of </a:t>
            </a:r>
            <a:r>
              <a:rPr lang="en-US" dirty="0" smtClean="0"/>
              <a:t>certain societies</a:t>
            </a:r>
            <a:r>
              <a:rPr lang="en-US" dirty="0"/>
              <a:t>, brings a correct affirmation of technology as a </a:t>
            </a:r>
            <a:r>
              <a:rPr lang="en-US" dirty="0" smtClean="0"/>
              <a:t>basic coefficient </a:t>
            </a:r>
            <a:r>
              <a:rPr lang="en-US" dirty="0"/>
              <a:t>of economic progress; but, at the same time, </a:t>
            </a:r>
            <a:r>
              <a:rPr lang="en-US" dirty="0" smtClean="0"/>
              <a:t>this affirmation </a:t>
            </a:r>
            <a:r>
              <a:rPr lang="en-US" dirty="0"/>
              <a:t>has been accompanied by and continues to </a:t>
            </a:r>
            <a:r>
              <a:rPr lang="en-US" dirty="0" smtClean="0"/>
              <a:t>be accompanied </a:t>
            </a:r>
            <a:r>
              <a:rPr lang="en-US" dirty="0"/>
              <a:t>by the raising of essential questions </a:t>
            </a:r>
            <a:r>
              <a:rPr lang="en-US" dirty="0" smtClean="0"/>
              <a:t>concerning human </a:t>
            </a:r>
            <a:r>
              <a:rPr lang="en-US" dirty="0"/>
              <a:t>work in relationship to its subject, which is man. </a:t>
            </a:r>
            <a:r>
              <a:rPr lang="en-US" dirty="0" smtClean="0"/>
              <a:t>These questions </a:t>
            </a:r>
            <a:r>
              <a:rPr lang="en-US" dirty="0"/>
              <a:t>are particularly charged with </a:t>
            </a:r>
            <a:r>
              <a:rPr lang="en-US" i="1" dirty="0"/>
              <a:t>content and tension </a:t>
            </a:r>
            <a:r>
              <a:rPr lang="en-US" i="1" dirty="0" smtClean="0"/>
              <a:t>of an </a:t>
            </a:r>
            <a:r>
              <a:rPr lang="en-US" i="1" dirty="0"/>
              <a:t>ethical and an ethical and social character. </a:t>
            </a:r>
            <a:r>
              <a:rPr lang="en-US" dirty="0"/>
              <a:t>They </a:t>
            </a:r>
            <a:r>
              <a:rPr lang="en-US" dirty="0" smtClean="0"/>
              <a:t>therefore constitute </a:t>
            </a:r>
            <a:r>
              <a:rPr lang="en-US" dirty="0"/>
              <a:t>a continual challenge for institutions of many </a:t>
            </a:r>
            <a:r>
              <a:rPr lang="en-US" dirty="0" smtClean="0"/>
              <a:t>kinds, for </a:t>
            </a:r>
            <a:r>
              <a:rPr lang="en-US" dirty="0"/>
              <a:t>States and governments, for systems and </a:t>
            </a:r>
            <a:r>
              <a:rPr lang="en-US" dirty="0" smtClean="0"/>
              <a:t>international organizations</a:t>
            </a:r>
            <a:r>
              <a:rPr lang="en-US" dirty="0"/>
              <a:t>; they also constitute a challenge for the Church.</a:t>
            </a:r>
          </a:p>
        </p:txBody>
      </p:sp>
    </p:spTree>
    <p:extLst>
      <p:ext uri="{BB962C8B-B14F-4D97-AF65-F5344CB8AC3E}">
        <p14:creationId xmlns:p14="http://schemas.microsoft.com/office/powerpoint/2010/main" val="27830411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6. Work in the Subjective Sense: Man</a:t>
            </a:r>
            <a:br>
              <a:rPr lang="en-US" dirty="0"/>
            </a:br>
            <a:r>
              <a:rPr lang="en-US" dirty="0"/>
              <a:t>as the Subject of 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As a </a:t>
            </a:r>
            <a:r>
              <a:rPr lang="en-US" dirty="0" smtClean="0"/>
              <a:t>person he </a:t>
            </a:r>
            <a:r>
              <a:rPr lang="en-US" dirty="0"/>
              <a:t>works, he performs various actions belonging to the </a:t>
            </a:r>
            <a:r>
              <a:rPr lang="en-US" dirty="0" smtClean="0"/>
              <a:t>work process</a:t>
            </a:r>
            <a:r>
              <a:rPr lang="en-US" dirty="0"/>
              <a:t>; independently of their objective content, these </a:t>
            </a:r>
            <a:r>
              <a:rPr lang="en-US" dirty="0" smtClean="0"/>
              <a:t>actions must </a:t>
            </a:r>
            <a:r>
              <a:rPr lang="en-US" dirty="0"/>
              <a:t>all serve to realize his humanity, to </a:t>
            </a:r>
            <a:r>
              <a:rPr lang="en-US" dirty="0" smtClean="0"/>
              <a:t>fulfill </a:t>
            </a:r>
            <a:r>
              <a:rPr lang="en-US" dirty="0"/>
              <a:t>the calling to </a:t>
            </a:r>
            <a:r>
              <a:rPr lang="en-US" dirty="0" smtClean="0"/>
              <a:t>be a </a:t>
            </a:r>
            <a:r>
              <a:rPr lang="en-US" dirty="0"/>
              <a:t>person that is his by reason of his very humanity</a:t>
            </a:r>
            <a:r>
              <a:rPr lang="en-US" dirty="0" smtClean="0"/>
              <a:t>.</a:t>
            </a:r>
          </a:p>
          <a:p>
            <a:r>
              <a:rPr lang="en-US" dirty="0" smtClean="0"/>
              <a:t>Jesus was a carpenter (see next slide)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94697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6. Work in the Subjective Sense: Man</a:t>
            </a:r>
            <a:br>
              <a:rPr lang="en-US" dirty="0"/>
            </a:br>
            <a:r>
              <a:rPr lang="en-US" dirty="0"/>
              <a:t>as the Subject of 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This circumstance constitutes in </a:t>
            </a:r>
            <a:r>
              <a:rPr lang="en-US" dirty="0" smtClean="0"/>
              <a:t>itself the </a:t>
            </a:r>
            <a:r>
              <a:rPr lang="en-US" dirty="0"/>
              <a:t>most eloquent "Gospel of work", showing that the basis </a:t>
            </a:r>
            <a:r>
              <a:rPr lang="en-US" dirty="0" smtClean="0"/>
              <a:t>for determining </a:t>
            </a:r>
            <a:r>
              <a:rPr lang="en-US" dirty="0"/>
              <a:t>the value of human work is not primarily the </a:t>
            </a:r>
            <a:r>
              <a:rPr lang="en-US" dirty="0" smtClean="0"/>
              <a:t>kind of </a:t>
            </a:r>
            <a:r>
              <a:rPr lang="en-US" dirty="0"/>
              <a:t>work being done but the fact that the one who is doing it is </a:t>
            </a:r>
            <a:r>
              <a:rPr lang="en-US" dirty="0" smtClean="0"/>
              <a:t>a person</a:t>
            </a:r>
            <a:r>
              <a:rPr lang="en-US" dirty="0"/>
              <a:t>. The sources of the dignity of work are to be </a:t>
            </a:r>
            <a:r>
              <a:rPr lang="en-US" dirty="0" smtClean="0"/>
              <a:t>sought primarily </a:t>
            </a:r>
            <a:r>
              <a:rPr lang="en-US" dirty="0"/>
              <a:t>in the subjective dimension, not in the objective one.</a:t>
            </a:r>
          </a:p>
        </p:txBody>
      </p:sp>
    </p:spTree>
    <p:extLst>
      <p:ext uri="{BB962C8B-B14F-4D97-AF65-F5344CB8AC3E}">
        <p14:creationId xmlns:p14="http://schemas.microsoft.com/office/powerpoint/2010/main" val="2308619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6. Work in the Subjective Sense: Man</a:t>
            </a:r>
            <a:br>
              <a:rPr lang="en-US" dirty="0"/>
            </a:br>
            <a:r>
              <a:rPr lang="en-US" dirty="0"/>
              <a:t>as the Subject of 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i="1" dirty="0" smtClean="0"/>
              <a:t>The</a:t>
            </a:r>
            <a:r>
              <a:rPr lang="en-US" dirty="0" smtClean="0"/>
              <a:t> </a:t>
            </a:r>
            <a:r>
              <a:rPr lang="en-US" i="1" dirty="0" smtClean="0"/>
              <a:t>primary </a:t>
            </a:r>
            <a:r>
              <a:rPr lang="en-US" i="1" dirty="0"/>
              <a:t>basis </a:t>
            </a:r>
            <a:r>
              <a:rPr lang="en-US" i="1" dirty="0" smtClean="0"/>
              <a:t>of the </a:t>
            </a:r>
            <a:r>
              <a:rPr lang="en-US" i="1" dirty="0"/>
              <a:t>value of work is man himself, </a:t>
            </a:r>
            <a:r>
              <a:rPr lang="en-US" dirty="0"/>
              <a:t>who </a:t>
            </a:r>
            <a:r>
              <a:rPr lang="en-US" dirty="0" smtClean="0"/>
              <a:t>is </a:t>
            </a:r>
            <a:r>
              <a:rPr lang="en-US" dirty="0"/>
              <a:t>its </a:t>
            </a:r>
            <a:r>
              <a:rPr lang="en-US" dirty="0" smtClean="0"/>
              <a:t>subject</a:t>
            </a:r>
          </a:p>
          <a:p>
            <a:r>
              <a:rPr lang="en-US" smtClean="0"/>
              <a:t>Work </a:t>
            </a:r>
            <a:r>
              <a:rPr lang="en-US" dirty="0" smtClean="0"/>
              <a:t>is for man.  Man is not for work.</a:t>
            </a:r>
          </a:p>
          <a:p>
            <a:r>
              <a:rPr lang="en-US" dirty="0" smtClean="0"/>
              <a:t>Different sorts of work may have different objective values</a:t>
            </a:r>
          </a:p>
          <a:p>
            <a:r>
              <a:rPr lang="en-US" dirty="0" smtClean="0"/>
              <a:t>Each sort is judged by the measure of the dignity of the subject of the work (the individual who carries it out)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49684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6. Work in the Subjective Sense: Man</a:t>
            </a:r>
            <a:br>
              <a:rPr lang="en-US" dirty="0"/>
            </a:br>
            <a:r>
              <a:rPr lang="en-US" dirty="0"/>
              <a:t>as the Subject of 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 is always man who is the purpose of the work.  (even monotonous or alienating work)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41074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7. A Threat to the Right Order of</a:t>
            </a:r>
            <a:br>
              <a:rPr lang="en-US" dirty="0"/>
            </a:br>
            <a:r>
              <a:rPr lang="en-US" dirty="0"/>
              <a:t>Values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Opposes materialistic and economistic thought</a:t>
            </a:r>
          </a:p>
          <a:p>
            <a:r>
              <a:rPr lang="en-US" dirty="0" smtClean="0"/>
              <a:t>There is danger or repeating early capitalism and treating work as “merchandise” or as an impersonal “force” needed for production.</a:t>
            </a:r>
          </a:p>
          <a:p>
            <a:r>
              <a:rPr lang="en-US" dirty="0" smtClean="0"/>
              <a:t>Early capitalism treated man as an instrument of production and not in accordance with the true dignity of his work. (materialistic)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232443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7. A Threat to the Right Order of</a:t>
            </a:r>
            <a:br>
              <a:rPr lang="en-US" dirty="0"/>
            </a:br>
            <a:r>
              <a:rPr lang="en-US" dirty="0"/>
              <a:t>Values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Materialistic civilization focuses on objective part of the work.</a:t>
            </a:r>
          </a:p>
          <a:p>
            <a:r>
              <a:rPr lang="en-US" dirty="0" smtClean="0"/>
              <a:t>Man’s “dominion over the earth” should find </a:t>
            </a:r>
            <a:r>
              <a:rPr lang="en-US" i="1" dirty="0"/>
              <a:t>a central place </a:t>
            </a:r>
            <a:r>
              <a:rPr lang="en-US" dirty="0"/>
              <a:t>in the whole </a:t>
            </a:r>
            <a:r>
              <a:rPr lang="en-US" i="1" dirty="0"/>
              <a:t>sphere of </a:t>
            </a:r>
            <a:r>
              <a:rPr lang="en-US" i="1" dirty="0" smtClean="0"/>
              <a:t>social and </a:t>
            </a:r>
            <a:r>
              <a:rPr lang="en-US" i="1" dirty="0"/>
              <a:t>economic </a:t>
            </a:r>
            <a:r>
              <a:rPr lang="en-US" i="1" dirty="0" smtClean="0"/>
              <a:t>policy</a:t>
            </a:r>
            <a:endParaRPr lang="en-US" i="1" dirty="0"/>
          </a:p>
          <a:p>
            <a:pPr lvl="1"/>
            <a:r>
              <a:rPr lang="en-US" i="1" dirty="0" smtClean="0"/>
              <a:t>In individual countries</a:t>
            </a:r>
          </a:p>
          <a:p>
            <a:pPr lvl="1"/>
            <a:r>
              <a:rPr lang="en-US" i="1" dirty="0" smtClean="0"/>
              <a:t>In international relationships</a:t>
            </a:r>
          </a:p>
          <a:p>
            <a:pPr lvl="1"/>
            <a:r>
              <a:rPr lang="en-US" i="1" dirty="0" smtClean="0"/>
              <a:t>In intercontinental relationships</a:t>
            </a:r>
          </a:p>
          <a:p>
            <a:pPr lvl="2"/>
            <a:r>
              <a:rPr lang="en-US" i="1" dirty="0" smtClean="0"/>
              <a:t>East vs. West, North vs. South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04815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 – Why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Earn daily bread</a:t>
            </a:r>
          </a:p>
          <a:p>
            <a:r>
              <a:rPr lang="en-US" dirty="0" smtClean="0"/>
              <a:t>To Contribute to continual advance of science and technology</a:t>
            </a:r>
          </a:p>
          <a:p>
            <a:r>
              <a:rPr lang="en-US" dirty="0" smtClean="0"/>
              <a:t>To Elevate cultural and moral level of society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40502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8. Worker Solidarity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New forms of work appear; others </a:t>
            </a:r>
            <a:r>
              <a:rPr lang="en-US" dirty="0" err="1" smtClean="0"/>
              <a:t>dissappear</a:t>
            </a:r>
            <a:endParaRPr lang="en-US" dirty="0" smtClean="0"/>
          </a:p>
          <a:p>
            <a:pPr lvl="1"/>
            <a:r>
              <a:rPr lang="en-US" dirty="0" smtClean="0"/>
              <a:t>To </a:t>
            </a:r>
            <a:r>
              <a:rPr lang="en-US" dirty="0"/>
              <a:t>what extent </a:t>
            </a:r>
            <a:r>
              <a:rPr lang="en-US" dirty="0" smtClean="0"/>
              <a:t>do </a:t>
            </a:r>
            <a:r>
              <a:rPr lang="en-US" dirty="0"/>
              <a:t>ethically and </a:t>
            </a:r>
            <a:r>
              <a:rPr lang="en-US" dirty="0" smtClean="0"/>
              <a:t>socially dangerous </a:t>
            </a:r>
            <a:r>
              <a:rPr lang="en-US" dirty="0"/>
              <a:t>irregularities creep </a:t>
            </a:r>
            <a:r>
              <a:rPr lang="en-US" dirty="0" smtClean="0"/>
              <a:t>in</a:t>
            </a:r>
          </a:p>
          <a:p>
            <a:r>
              <a:rPr lang="en-US" dirty="0" smtClean="0"/>
              <a:t>Worker Solidarity</a:t>
            </a:r>
          </a:p>
          <a:p>
            <a:r>
              <a:rPr lang="en-US" dirty="0"/>
              <a:t>reaction </a:t>
            </a:r>
            <a:r>
              <a:rPr lang="en-US" i="1" dirty="0"/>
              <a:t>against the degradation of man </a:t>
            </a:r>
            <a:r>
              <a:rPr lang="en-US" i="1" dirty="0" smtClean="0"/>
              <a:t>as the </a:t>
            </a:r>
            <a:r>
              <a:rPr lang="en-US" i="1" dirty="0"/>
              <a:t>subject of work, </a:t>
            </a:r>
            <a:r>
              <a:rPr lang="en-US" dirty="0"/>
              <a:t>and against the </a:t>
            </a:r>
            <a:r>
              <a:rPr lang="en-US" dirty="0" smtClean="0"/>
              <a:t>unheard—of accompanying </a:t>
            </a:r>
            <a:r>
              <a:rPr lang="en-US" dirty="0"/>
              <a:t>exploitation in the field of wages, </a:t>
            </a:r>
            <a:r>
              <a:rPr lang="en-US" dirty="0" smtClean="0"/>
              <a:t>working conditions </a:t>
            </a:r>
            <a:r>
              <a:rPr lang="en-US" dirty="0"/>
              <a:t>and social security for the worker</a:t>
            </a:r>
          </a:p>
        </p:txBody>
      </p:sp>
    </p:spTree>
    <p:extLst>
      <p:ext uri="{BB962C8B-B14F-4D97-AF65-F5344CB8AC3E}">
        <p14:creationId xmlns:p14="http://schemas.microsoft.com/office/powerpoint/2010/main" val="224184800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8. Worker Solidarity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Economistic systems worked on the assumption that </a:t>
            </a:r>
            <a:r>
              <a:rPr lang="en-US" dirty="0"/>
              <a:t>that human work is solely an instrument </a:t>
            </a:r>
            <a:r>
              <a:rPr lang="en-US" dirty="0" smtClean="0"/>
              <a:t>of production</a:t>
            </a:r>
            <a:r>
              <a:rPr lang="en-US" dirty="0"/>
              <a:t>, and that capital is the basis, efficient factor </a:t>
            </a:r>
            <a:r>
              <a:rPr lang="en-US" dirty="0" smtClean="0"/>
              <a:t>and purpose </a:t>
            </a:r>
            <a:r>
              <a:rPr lang="en-US" dirty="0"/>
              <a:t>of production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Safeguarded activities of possessors of capital but not the rights of workers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213018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8. Worker Solidarity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Results – new systems</a:t>
            </a:r>
          </a:p>
          <a:p>
            <a:pPr lvl="1"/>
            <a:r>
              <a:rPr lang="en-US" dirty="0" smtClean="0"/>
              <a:t>Workers share in running the business</a:t>
            </a:r>
          </a:p>
          <a:p>
            <a:pPr lvl="2"/>
            <a:r>
              <a:rPr lang="en-US" dirty="0" smtClean="0"/>
              <a:t>Law firm partnerships</a:t>
            </a:r>
          </a:p>
          <a:p>
            <a:pPr lvl="2"/>
            <a:r>
              <a:rPr lang="en-US" dirty="0" smtClean="0"/>
              <a:t>German Boards – quarterly contracts</a:t>
            </a:r>
          </a:p>
          <a:p>
            <a:pPr lvl="1"/>
            <a:r>
              <a:rPr lang="en-US" dirty="0" smtClean="0"/>
              <a:t>Social Legislation</a:t>
            </a:r>
          </a:p>
          <a:p>
            <a:r>
              <a:rPr lang="en-US" dirty="0" smtClean="0"/>
              <a:t>World wide communications make it possible to see injustice wherever it may exist</a:t>
            </a:r>
          </a:p>
          <a:p>
            <a:pPr lvl="1"/>
            <a:r>
              <a:rPr lang="en-US" dirty="0" smtClean="0"/>
              <a:t>Early industrialization</a:t>
            </a:r>
          </a:p>
          <a:p>
            <a:pPr lvl="1"/>
            <a:r>
              <a:rPr lang="en-US" dirty="0" smtClean="0"/>
              <a:t>Agriculture</a:t>
            </a:r>
          </a:p>
        </p:txBody>
      </p:sp>
    </p:spTree>
    <p:extLst>
      <p:ext uri="{BB962C8B-B14F-4D97-AF65-F5344CB8AC3E}">
        <p14:creationId xmlns:p14="http://schemas.microsoft.com/office/powerpoint/2010/main" val="95226966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8. Worker Solidarity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Solidarity is required in new areas</a:t>
            </a:r>
          </a:p>
          <a:p>
            <a:pPr lvl="1"/>
            <a:r>
              <a:rPr lang="en-US" dirty="0" smtClean="0"/>
              <a:t>Intellectuals</a:t>
            </a:r>
          </a:p>
          <a:p>
            <a:r>
              <a:rPr lang="en-US" dirty="0" smtClean="0"/>
              <a:t>Wherever problems appear </a:t>
            </a:r>
            <a:r>
              <a:rPr lang="en-US" dirty="0"/>
              <a:t>as a </a:t>
            </a:r>
            <a:r>
              <a:rPr lang="en-US" i="1" dirty="0"/>
              <a:t>result of the violation of </a:t>
            </a:r>
            <a:r>
              <a:rPr lang="en-US" i="1" dirty="0" smtClean="0"/>
              <a:t>the dignity </a:t>
            </a:r>
            <a:r>
              <a:rPr lang="en-US" i="1" dirty="0"/>
              <a:t>of human work: </a:t>
            </a:r>
            <a:r>
              <a:rPr lang="en-US" dirty="0"/>
              <a:t>either because the opportunities </a:t>
            </a:r>
            <a:r>
              <a:rPr lang="en-US" dirty="0" smtClean="0"/>
              <a:t>for human </a:t>
            </a:r>
            <a:r>
              <a:rPr lang="en-US" dirty="0"/>
              <a:t>work are limited as a result of the scourge </a:t>
            </a:r>
            <a:r>
              <a:rPr lang="en-US" dirty="0" smtClean="0"/>
              <a:t>of unemployment</a:t>
            </a:r>
            <a:r>
              <a:rPr lang="en-US" dirty="0"/>
              <a:t>, or because a low value is put on work and </a:t>
            </a:r>
            <a:r>
              <a:rPr lang="en-US" dirty="0" smtClean="0"/>
              <a:t>the rights </a:t>
            </a:r>
            <a:r>
              <a:rPr lang="en-US" dirty="0"/>
              <a:t>that flow from it, especially the right to a just wage </a:t>
            </a:r>
            <a:r>
              <a:rPr lang="en-US" dirty="0" smtClean="0"/>
              <a:t>and to </a:t>
            </a:r>
            <a:r>
              <a:rPr lang="en-US" dirty="0"/>
              <a:t>the personal security of the worker and his or her family</a:t>
            </a:r>
          </a:p>
        </p:txBody>
      </p:sp>
    </p:spTree>
    <p:extLst>
      <p:ext uri="{BB962C8B-B14F-4D97-AF65-F5344CB8AC3E}">
        <p14:creationId xmlns:p14="http://schemas.microsoft.com/office/powerpoint/2010/main" val="55996432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9. Work and Personal Dignity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After breaking the covenant with God, man heard the words “</a:t>
            </a:r>
            <a:r>
              <a:rPr lang="en-US" dirty="0"/>
              <a:t>"In the sweat </a:t>
            </a:r>
            <a:r>
              <a:rPr lang="en-US" dirty="0" smtClean="0"/>
              <a:t>of your </a:t>
            </a:r>
            <a:r>
              <a:rPr lang="en-US" dirty="0"/>
              <a:t>face you shall eat bread</a:t>
            </a:r>
            <a:r>
              <a:rPr lang="en-US" dirty="0" smtClean="0"/>
              <a:t>".</a:t>
            </a:r>
          </a:p>
          <a:p>
            <a:r>
              <a:rPr lang="en-US" dirty="0" smtClean="0"/>
              <a:t>Toil - </a:t>
            </a:r>
            <a:r>
              <a:rPr lang="en-US" dirty="0"/>
              <a:t>doing </a:t>
            </a:r>
            <a:r>
              <a:rPr lang="en-US" dirty="0" smtClean="0"/>
              <a:t>physical work </a:t>
            </a:r>
            <a:r>
              <a:rPr lang="en-US" dirty="0"/>
              <a:t>under sometimes exceptionally laborious </a:t>
            </a:r>
            <a:r>
              <a:rPr lang="en-US" dirty="0" smtClean="0"/>
              <a:t>conditions</a:t>
            </a:r>
          </a:p>
          <a:p>
            <a:pPr lvl="1"/>
            <a:r>
              <a:rPr lang="en-US" dirty="0" smtClean="0"/>
              <a:t>Agriculture, mining, blast furnaces, dangerous construction work.</a:t>
            </a:r>
          </a:p>
          <a:p>
            <a:pPr lvl="1"/>
            <a:r>
              <a:rPr lang="en-US" dirty="0" smtClean="0"/>
              <a:t>Also doctors, nurses, homemakers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287332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9. Work and Personal Dignity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Work is a good thing for man and his humanity (in spite of toil, because of toil?)</a:t>
            </a:r>
          </a:p>
          <a:p>
            <a:pPr lvl="1"/>
            <a:r>
              <a:rPr lang="en-US" dirty="0" smtClean="0"/>
              <a:t>Useful</a:t>
            </a:r>
          </a:p>
          <a:p>
            <a:pPr lvl="1"/>
            <a:r>
              <a:rPr lang="en-US" dirty="0" smtClean="0"/>
              <a:t>Something to enjoy</a:t>
            </a:r>
          </a:p>
          <a:p>
            <a:pPr lvl="1"/>
            <a:r>
              <a:rPr lang="en-US" dirty="0" smtClean="0"/>
              <a:t>Worthy. Increases dignity</a:t>
            </a:r>
          </a:p>
          <a:p>
            <a:r>
              <a:rPr lang="en-US" dirty="0" smtClean="0"/>
              <a:t>Through work, </a:t>
            </a:r>
          </a:p>
          <a:p>
            <a:pPr lvl="1"/>
            <a:r>
              <a:rPr lang="en-US" dirty="0" smtClean="0"/>
              <a:t>Man transforms nature</a:t>
            </a:r>
          </a:p>
          <a:p>
            <a:pPr lvl="1"/>
            <a:r>
              <a:rPr lang="en-US" dirty="0" smtClean="0"/>
              <a:t>Man achieves fulfillment as a human being.</a:t>
            </a:r>
          </a:p>
          <a:p>
            <a:r>
              <a:rPr lang="en-US" dirty="0" smtClean="0"/>
              <a:t>Implies industriousness is a virtue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014700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9. Work and Personal Dignity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 is possible to use work against man</a:t>
            </a:r>
          </a:p>
          <a:p>
            <a:pPr lvl="1"/>
            <a:r>
              <a:rPr lang="en-US" dirty="0" smtClean="0"/>
              <a:t>Forced labor.</a:t>
            </a:r>
          </a:p>
          <a:p>
            <a:r>
              <a:rPr lang="en-US" dirty="0" smtClean="0"/>
              <a:t>Therefore, there is a moral obligation to link industriousness as a virtue with the social order of work. (avoid degrading man by work)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41174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10. Work and Society: Family and</a:t>
            </a:r>
            <a:br>
              <a:rPr lang="en-US" dirty="0"/>
            </a:br>
            <a:r>
              <a:rPr lang="en-US" dirty="0"/>
              <a:t>Nation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Work constitutes a foundation for the formation of family life.</a:t>
            </a:r>
          </a:p>
          <a:p>
            <a:r>
              <a:rPr lang="en-US" dirty="0" smtClean="0"/>
              <a:t>Work and family values must be properly united</a:t>
            </a:r>
          </a:p>
          <a:p>
            <a:r>
              <a:rPr lang="en-US" dirty="0" smtClean="0"/>
              <a:t>Work and industriousness play a role in educating the family</a:t>
            </a:r>
          </a:p>
          <a:p>
            <a:r>
              <a:rPr lang="en-US" dirty="0" smtClean="0"/>
              <a:t>Family is made possible by work and is the “first school of work”.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269671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10. Work and Society: Family and</a:t>
            </a:r>
            <a:br>
              <a:rPr lang="en-US" dirty="0"/>
            </a:br>
            <a:r>
              <a:rPr lang="en-US" dirty="0"/>
              <a:t>Nation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society to which man belongs is also a great educator.</a:t>
            </a:r>
          </a:p>
          <a:p>
            <a:r>
              <a:rPr lang="en-US" dirty="0" smtClean="0"/>
              <a:t>Work </a:t>
            </a:r>
            <a:r>
              <a:rPr lang="en-US" dirty="0"/>
              <a:t>serves to add to the heritage of the whole human </a:t>
            </a:r>
            <a:r>
              <a:rPr lang="en-US" dirty="0" smtClean="0"/>
              <a:t>family, of </a:t>
            </a:r>
            <a:r>
              <a:rPr lang="en-US" dirty="0"/>
              <a:t>all the people living in the world.</a:t>
            </a:r>
          </a:p>
        </p:txBody>
      </p:sp>
    </p:spTree>
    <p:extLst>
      <p:ext uri="{BB962C8B-B14F-4D97-AF65-F5344CB8AC3E}">
        <p14:creationId xmlns:p14="http://schemas.microsoft.com/office/powerpoint/2010/main" val="181457160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On Human Work</a:t>
            </a:r>
            <a:br>
              <a:rPr lang="en-US" dirty="0"/>
            </a:br>
            <a:r>
              <a:rPr lang="en-US" dirty="0"/>
              <a:t>Pope John Paul II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Work is </a:t>
            </a:r>
            <a:r>
              <a:rPr lang="en-US" dirty="0"/>
              <a:t>marked in the course </a:t>
            </a:r>
            <a:r>
              <a:rPr lang="en-US" dirty="0" smtClean="0"/>
              <a:t>of history</a:t>
            </a:r>
            <a:r>
              <a:rPr lang="en-US" dirty="0"/>
              <a:t>, and especially in recent centuries, by an </a:t>
            </a:r>
            <a:r>
              <a:rPr lang="en-US" dirty="0" smtClean="0"/>
              <a:t>immense development </a:t>
            </a:r>
            <a:r>
              <a:rPr lang="en-US" dirty="0"/>
              <a:t>of technological means. This is an </a:t>
            </a:r>
            <a:r>
              <a:rPr lang="en-US" dirty="0" smtClean="0"/>
              <a:t>advantageous and </a:t>
            </a:r>
            <a:r>
              <a:rPr lang="en-US" dirty="0"/>
              <a:t>positive phenomenon, on condition that the </a:t>
            </a:r>
            <a:r>
              <a:rPr lang="en-US" dirty="0" smtClean="0"/>
              <a:t>objective dimension </a:t>
            </a:r>
            <a:r>
              <a:rPr lang="en-US" dirty="0"/>
              <a:t>of work does not gain the upper hand over </a:t>
            </a:r>
            <a:r>
              <a:rPr lang="en-US" dirty="0" smtClean="0"/>
              <a:t>the subjective </a:t>
            </a:r>
            <a:r>
              <a:rPr lang="en-US" dirty="0"/>
              <a:t>dimension, depriving man of his dignity </a:t>
            </a:r>
            <a:r>
              <a:rPr lang="en-US" dirty="0" smtClean="0"/>
              <a:t>and inalienable </a:t>
            </a:r>
            <a:r>
              <a:rPr lang="en-US" dirty="0"/>
              <a:t>rights or reducing them.</a:t>
            </a:r>
          </a:p>
        </p:txBody>
      </p:sp>
    </p:spTree>
    <p:extLst>
      <p:ext uri="{BB962C8B-B14F-4D97-AF65-F5344CB8AC3E}">
        <p14:creationId xmlns:p14="http://schemas.microsoft.com/office/powerpoint/2010/main" val="18073822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 -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Work means any activity by man</a:t>
            </a:r>
          </a:p>
          <a:p>
            <a:r>
              <a:rPr lang="en-US" dirty="0" smtClean="0"/>
              <a:t>From the beginning, man is called to work</a:t>
            </a:r>
          </a:p>
          <a:p>
            <a:pPr lvl="1"/>
            <a:r>
              <a:rPr lang="en-US" dirty="0" smtClean="0"/>
              <a:t>See the biblical references in the Introduction</a:t>
            </a:r>
          </a:p>
          <a:p>
            <a:r>
              <a:rPr lang="en-US" dirty="0" smtClean="0"/>
              <a:t>Work is one of the characteristics that distinguish man from the rest of the creatures</a:t>
            </a:r>
          </a:p>
        </p:txBody>
      </p:sp>
    </p:spTree>
    <p:extLst>
      <p:ext uri="{BB962C8B-B14F-4D97-AF65-F5344CB8AC3E}">
        <p14:creationId xmlns:p14="http://schemas.microsoft.com/office/powerpoint/2010/main" val="23579520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Human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Man’s life </a:t>
            </a:r>
          </a:p>
          <a:p>
            <a:pPr lvl="1"/>
            <a:r>
              <a:rPr lang="en-US" dirty="0" smtClean="0"/>
              <a:t>Is built up every day from work</a:t>
            </a:r>
          </a:p>
          <a:p>
            <a:pPr lvl="1"/>
            <a:r>
              <a:rPr lang="en-US" dirty="0" smtClean="0"/>
              <a:t>Derives it’s specific dignity from work</a:t>
            </a:r>
          </a:p>
          <a:p>
            <a:r>
              <a:rPr lang="en-US" dirty="0" smtClean="0"/>
              <a:t>Work contains</a:t>
            </a:r>
          </a:p>
          <a:p>
            <a:pPr lvl="1"/>
            <a:r>
              <a:rPr lang="en-US" dirty="0" smtClean="0"/>
              <a:t>Unceasing measure of human toil and suffering</a:t>
            </a:r>
          </a:p>
          <a:p>
            <a:pPr lvl="1"/>
            <a:r>
              <a:rPr lang="en-US" dirty="0" smtClean="0"/>
              <a:t>Harm and injustice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79008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1. Human Work – New Developments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Technological</a:t>
            </a:r>
          </a:p>
          <a:p>
            <a:pPr lvl="1"/>
            <a:r>
              <a:rPr lang="en-US" dirty="0" smtClean="0"/>
              <a:t>Automation</a:t>
            </a:r>
          </a:p>
          <a:p>
            <a:pPr lvl="1"/>
            <a:r>
              <a:rPr lang="en-US" dirty="0" smtClean="0"/>
              <a:t>As big as the industrial revolution</a:t>
            </a:r>
          </a:p>
          <a:p>
            <a:r>
              <a:rPr lang="en-US" dirty="0" smtClean="0"/>
              <a:t>Economic</a:t>
            </a:r>
          </a:p>
          <a:p>
            <a:pPr lvl="1"/>
            <a:r>
              <a:rPr lang="en-US" dirty="0" smtClean="0"/>
              <a:t>Cost of energy and raw materials</a:t>
            </a:r>
          </a:p>
          <a:p>
            <a:r>
              <a:rPr lang="en-US" dirty="0" smtClean="0"/>
              <a:t>Political</a:t>
            </a:r>
          </a:p>
          <a:p>
            <a:pPr lvl="1"/>
            <a:r>
              <a:rPr lang="en-US" dirty="0" smtClean="0"/>
              <a:t>Emergence of people demanding their rightful place among nations</a:t>
            </a:r>
          </a:p>
          <a:p>
            <a:r>
              <a:rPr lang="en-US" dirty="0" smtClean="0"/>
              <a:t>Realization that heritage of nature is limited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37939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Human Work - 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Church should </a:t>
            </a:r>
          </a:p>
          <a:p>
            <a:pPr lvl="1"/>
            <a:r>
              <a:rPr lang="en-US" dirty="0" smtClean="0"/>
              <a:t>call attention to the dignity and rights of those who work</a:t>
            </a:r>
          </a:p>
          <a:p>
            <a:pPr lvl="1"/>
            <a:r>
              <a:rPr lang="en-US" dirty="0" smtClean="0"/>
              <a:t>Condemn situations in which dignity and rights are violated</a:t>
            </a:r>
          </a:p>
          <a:p>
            <a:pPr lvl="1"/>
            <a:r>
              <a:rPr lang="en-US" dirty="0" smtClean="0"/>
              <a:t>Help guide above mentioned change to ensure authentic progress by man and society.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4622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2. In the Organic Development of the</a:t>
            </a:r>
            <a:br>
              <a:rPr lang="en-US" dirty="0"/>
            </a:br>
            <a:r>
              <a:rPr lang="en-US" dirty="0"/>
              <a:t>Church's Social Action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Work is as old as man and his life on earth</a:t>
            </a:r>
          </a:p>
          <a:p>
            <a:r>
              <a:rPr lang="en-US" dirty="0" smtClean="0"/>
              <a:t>Modern world calls for discovery of new meanings of human work</a:t>
            </a:r>
          </a:p>
          <a:p>
            <a:r>
              <a:rPr lang="en-US" dirty="0" smtClean="0"/>
              <a:t>What new tasks face</a:t>
            </a:r>
          </a:p>
          <a:p>
            <a:pPr lvl="1"/>
            <a:r>
              <a:rPr lang="en-US" dirty="0" smtClean="0"/>
              <a:t>Each individual</a:t>
            </a:r>
          </a:p>
          <a:p>
            <a:pPr lvl="1"/>
            <a:r>
              <a:rPr lang="en-US" dirty="0" smtClean="0"/>
              <a:t>The Family</a:t>
            </a:r>
          </a:p>
          <a:p>
            <a:pPr lvl="1"/>
            <a:r>
              <a:rPr lang="en-US" dirty="0" smtClean="0"/>
              <a:t>Each Country</a:t>
            </a:r>
          </a:p>
          <a:p>
            <a:pPr lvl="1"/>
            <a:r>
              <a:rPr lang="en-US" dirty="0" smtClean="0"/>
              <a:t>The whole human race</a:t>
            </a:r>
          </a:p>
          <a:p>
            <a:pPr lvl="1"/>
            <a:r>
              <a:rPr lang="en-US" dirty="0" smtClean="0"/>
              <a:t>The Church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40296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2. In the Organic Development of the</a:t>
            </a:r>
            <a:br>
              <a:rPr lang="en-US" dirty="0"/>
            </a:br>
            <a:r>
              <a:rPr lang="en-US" dirty="0"/>
              <a:t>Church's Social Action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This section summarizes some of past communications on work and social justice.</a:t>
            </a:r>
          </a:p>
          <a:p>
            <a:r>
              <a:rPr lang="en-US" dirty="0"/>
              <a:t>John XXIII's Encyclical </a:t>
            </a:r>
            <a:r>
              <a:rPr lang="en-US" i="1" dirty="0"/>
              <a:t>Mater et Magistra, </a:t>
            </a:r>
            <a:r>
              <a:rPr lang="en-US" i="1" dirty="0" smtClean="0"/>
              <a:t>and </a:t>
            </a:r>
            <a:r>
              <a:rPr lang="en-US" dirty="0"/>
              <a:t>Paul VI's Encyclical </a:t>
            </a:r>
            <a:r>
              <a:rPr lang="en-US" i="1" dirty="0"/>
              <a:t>Populorum </a:t>
            </a:r>
            <a:r>
              <a:rPr lang="en-US" i="1" dirty="0" smtClean="0"/>
              <a:t>Progressio</a:t>
            </a:r>
          </a:p>
          <a:p>
            <a:r>
              <a:rPr lang="en-US" dirty="0"/>
              <a:t>The disproportionate distribution </a:t>
            </a:r>
            <a:r>
              <a:rPr lang="en-US" dirty="0" smtClean="0"/>
              <a:t>of wealth </a:t>
            </a:r>
            <a:r>
              <a:rPr lang="en-US" dirty="0"/>
              <a:t>and poverty and the existence of some countries </a:t>
            </a:r>
            <a:r>
              <a:rPr lang="en-US" dirty="0" smtClean="0"/>
              <a:t>and continents </a:t>
            </a:r>
            <a:r>
              <a:rPr lang="en-US" dirty="0"/>
              <a:t>that are developed and of others that are not call </a:t>
            </a:r>
            <a:r>
              <a:rPr lang="en-US" dirty="0" smtClean="0"/>
              <a:t>for a leveling </a:t>
            </a:r>
            <a:r>
              <a:rPr lang="en-US" dirty="0"/>
              <a:t>out and for a search for ways to ensure </a:t>
            </a:r>
            <a:r>
              <a:rPr lang="en-US" dirty="0" smtClean="0"/>
              <a:t>just development </a:t>
            </a:r>
            <a:r>
              <a:rPr lang="en-US" dirty="0"/>
              <a:t>for </a:t>
            </a:r>
            <a:r>
              <a:rPr lang="en-US" dirty="0" smtClean="0"/>
              <a:t>all.</a:t>
            </a:r>
          </a:p>
          <a:p>
            <a:r>
              <a:rPr lang="en-US" dirty="0" smtClean="0"/>
              <a:t>More focus on world – less on class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91558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3. The </a:t>
            </a:r>
            <a:r>
              <a:rPr lang="en-US" dirty="0"/>
              <a:t>Question of Work, the Key to</a:t>
            </a:r>
            <a:br>
              <a:rPr lang="en-US" dirty="0"/>
            </a:br>
            <a:r>
              <a:rPr lang="en-US" dirty="0"/>
              <a:t>the Social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Human work is the key to “making life more human” (over simplified)</a:t>
            </a:r>
          </a:p>
          <a:p>
            <a:r>
              <a:rPr lang="en-US" dirty="0" smtClean="0"/>
              <a:t>Note analysis of “past work”</a:t>
            </a:r>
          </a:p>
          <a:p>
            <a:r>
              <a:rPr lang="en-US" dirty="0" smtClean="0"/>
              <a:t>Note that this was published in 1981</a:t>
            </a:r>
          </a:p>
          <a:p>
            <a:pPr lvl="1"/>
            <a:r>
              <a:rPr lang="en-US" dirty="0" smtClean="0"/>
              <a:t>Opinion: Very perceptive on impact of technology and role of India and China.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89574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</TotalTime>
  <Words>1612</Words>
  <Application>Microsoft Office PowerPoint</Application>
  <PresentationFormat>On-screen Show (4:3)</PresentationFormat>
  <Paragraphs>142</Paragraphs>
  <Slides>29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Office Theme</vt:lpstr>
      <vt:lpstr>Laborem exercens</vt:lpstr>
      <vt:lpstr>Introduction – Why Work</vt:lpstr>
      <vt:lpstr>Introduction - Work</vt:lpstr>
      <vt:lpstr>1. Human Work</vt:lpstr>
      <vt:lpstr>1. Human Work – New Developments</vt:lpstr>
      <vt:lpstr>1. Human Work - Conclusions</vt:lpstr>
      <vt:lpstr>2. In the Organic Development of the Church's Social Action</vt:lpstr>
      <vt:lpstr>2. In the Organic Development of the Church's Social Action</vt:lpstr>
      <vt:lpstr>3. The Question of Work, the Key to the Social Question</vt:lpstr>
      <vt:lpstr>4. In the Book of Genesis</vt:lpstr>
      <vt:lpstr>5. Work in the Objective Sense: Technology</vt:lpstr>
      <vt:lpstr>5. Work in the Objective Sense: Technology</vt:lpstr>
      <vt:lpstr>5. Work in the Objective Sense: Technology</vt:lpstr>
      <vt:lpstr>6. Work in the Subjective Sense: Man as the Subject of Work</vt:lpstr>
      <vt:lpstr>6. Work in the Subjective Sense: Man as the Subject of Work</vt:lpstr>
      <vt:lpstr>6. Work in the Subjective Sense: Man as the Subject of Work</vt:lpstr>
      <vt:lpstr>6. Work in the Subjective Sense: Man as the Subject of Work</vt:lpstr>
      <vt:lpstr>7. A Threat to the Right Order of Values</vt:lpstr>
      <vt:lpstr>7. A Threat to the Right Order of Values</vt:lpstr>
      <vt:lpstr>8. Worker Solidarity</vt:lpstr>
      <vt:lpstr>8. Worker Solidarity</vt:lpstr>
      <vt:lpstr>8. Worker Solidarity</vt:lpstr>
      <vt:lpstr>8. Worker Solidarity</vt:lpstr>
      <vt:lpstr>9. Work and Personal Dignity</vt:lpstr>
      <vt:lpstr>9. Work and Personal Dignity</vt:lpstr>
      <vt:lpstr>9. Work and Personal Dignity</vt:lpstr>
      <vt:lpstr>10. Work and Society: Family and Nation</vt:lpstr>
      <vt:lpstr>10. Work and Society: Family and Nation</vt:lpstr>
      <vt:lpstr>On Human Work Pope John Paul II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Laborem exercens</dc:title>
  <dc:creator>James</dc:creator>
  <cp:lastModifiedBy>Jim Miller</cp:lastModifiedBy>
  <cp:revision>30</cp:revision>
  <dcterms:created xsi:type="dcterms:W3CDTF">2006-08-16T00:00:00Z</dcterms:created>
  <dcterms:modified xsi:type="dcterms:W3CDTF">2013-10-29T13:47:22Z</dcterms:modified>
</cp:coreProperties>
</file>