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5" autoAdjust="0"/>
    <p:restoredTop sz="94660"/>
  </p:normalViewPr>
  <p:slideViewPr>
    <p:cSldViewPr snapToGrid="0">
      <p:cViewPr varScale="1">
        <p:scale>
          <a:sx n="86" d="100"/>
          <a:sy n="86" d="100"/>
        </p:scale>
        <p:origin x="331"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m Miller" userId="9e7b452221e75cb6" providerId="LiveId" clId="{25EDB6D1-997F-422A-96AA-CD8ED5D61AFF}"/>
    <pc:docChg chg="undo custSel modSld">
      <pc:chgData name="Jim Miller" userId="9e7b452221e75cb6" providerId="LiveId" clId="{25EDB6D1-997F-422A-96AA-CD8ED5D61AFF}" dt="2020-09-24T14:42:23.613" v="165" actId="20577"/>
      <pc:docMkLst>
        <pc:docMk/>
      </pc:docMkLst>
      <pc:sldChg chg="modSp mod">
        <pc:chgData name="Jim Miller" userId="9e7b452221e75cb6" providerId="LiveId" clId="{25EDB6D1-997F-422A-96AA-CD8ED5D61AFF}" dt="2020-09-24T03:30:46.503" v="6" actId="20577"/>
        <pc:sldMkLst>
          <pc:docMk/>
          <pc:sldMk cId="2414186176" sldId="256"/>
        </pc:sldMkLst>
        <pc:spChg chg="mod">
          <ac:chgData name="Jim Miller" userId="9e7b452221e75cb6" providerId="LiveId" clId="{25EDB6D1-997F-422A-96AA-CD8ED5D61AFF}" dt="2020-09-24T03:30:46.503" v="6" actId="20577"/>
          <ac:spMkLst>
            <pc:docMk/>
            <pc:sldMk cId="2414186176" sldId="256"/>
            <ac:spMk id="2" creationId="{DC94519D-9B77-438B-A24D-EE3160BD0AE6}"/>
          </ac:spMkLst>
        </pc:spChg>
        <pc:spChg chg="mod">
          <ac:chgData name="Jim Miller" userId="9e7b452221e75cb6" providerId="LiveId" clId="{25EDB6D1-997F-422A-96AA-CD8ED5D61AFF}" dt="2020-09-24T03:30:30.259" v="3" actId="20577"/>
          <ac:spMkLst>
            <pc:docMk/>
            <pc:sldMk cId="2414186176" sldId="256"/>
            <ac:spMk id="3" creationId="{821106C9-3F93-42D4-B2F3-D87BDB6274BA}"/>
          </ac:spMkLst>
        </pc:spChg>
        <pc:picChg chg="mod">
          <ac:chgData name="Jim Miller" userId="9e7b452221e75cb6" providerId="LiveId" clId="{25EDB6D1-997F-422A-96AA-CD8ED5D61AFF}" dt="2020-09-24T03:30:10.281" v="1" actId="1076"/>
          <ac:picMkLst>
            <pc:docMk/>
            <pc:sldMk cId="2414186176" sldId="256"/>
            <ac:picMk id="4" creationId="{BFF88238-A043-4633-AA61-F4C5851C9B30}"/>
          </ac:picMkLst>
        </pc:picChg>
      </pc:sldChg>
      <pc:sldChg chg="modSp mod">
        <pc:chgData name="Jim Miller" userId="9e7b452221e75cb6" providerId="LiveId" clId="{25EDB6D1-997F-422A-96AA-CD8ED5D61AFF}" dt="2020-09-24T03:31:13.912" v="19" actId="20577"/>
        <pc:sldMkLst>
          <pc:docMk/>
          <pc:sldMk cId="843358430" sldId="257"/>
        </pc:sldMkLst>
        <pc:spChg chg="mod">
          <ac:chgData name="Jim Miller" userId="9e7b452221e75cb6" providerId="LiveId" clId="{25EDB6D1-997F-422A-96AA-CD8ED5D61AFF}" dt="2020-09-24T03:31:13.912" v="19" actId="20577"/>
          <ac:spMkLst>
            <pc:docMk/>
            <pc:sldMk cId="843358430" sldId="257"/>
            <ac:spMk id="2" creationId="{F93C8749-4ED0-4E3D-A59B-636D1B2F76F0}"/>
          </ac:spMkLst>
        </pc:spChg>
      </pc:sldChg>
      <pc:sldChg chg="modSp mod">
        <pc:chgData name="Jim Miller" userId="9e7b452221e75cb6" providerId="LiveId" clId="{25EDB6D1-997F-422A-96AA-CD8ED5D61AFF}" dt="2020-09-24T14:40:57.919" v="155" actId="20577"/>
        <pc:sldMkLst>
          <pc:docMk/>
          <pc:sldMk cId="1900315448" sldId="258"/>
        </pc:sldMkLst>
        <pc:spChg chg="mod">
          <ac:chgData name="Jim Miller" userId="9e7b452221e75cb6" providerId="LiveId" clId="{25EDB6D1-997F-422A-96AA-CD8ED5D61AFF}" dt="2020-09-24T14:40:20.532" v="150" actId="20577"/>
          <ac:spMkLst>
            <pc:docMk/>
            <pc:sldMk cId="1900315448" sldId="258"/>
            <ac:spMk id="2" creationId="{9440F40C-62A3-4881-8A80-814F58C1AC17}"/>
          </ac:spMkLst>
        </pc:spChg>
        <pc:spChg chg="mod">
          <ac:chgData name="Jim Miller" userId="9e7b452221e75cb6" providerId="LiveId" clId="{25EDB6D1-997F-422A-96AA-CD8ED5D61AFF}" dt="2020-09-24T14:40:57.919" v="155" actId="20577"/>
          <ac:spMkLst>
            <pc:docMk/>
            <pc:sldMk cId="1900315448" sldId="258"/>
            <ac:spMk id="3" creationId="{D4129EFF-41E0-4997-A2DC-4EFA7B396231}"/>
          </ac:spMkLst>
        </pc:spChg>
      </pc:sldChg>
      <pc:sldChg chg="modSp mod">
        <pc:chgData name="Jim Miller" userId="9e7b452221e75cb6" providerId="LiveId" clId="{25EDB6D1-997F-422A-96AA-CD8ED5D61AFF}" dt="2020-09-24T03:33:32.037" v="129" actId="20577"/>
        <pc:sldMkLst>
          <pc:docMk/>
          <pc:sldMk cId="2671729527" sldId="259"/>
        </pc:sldMkLst>
        <pc:spChg chg="mod">
          <ac:chgData name="Jim Miller" userId="9e7b452221e75cb6" providerId="LiveId" clId="{25EDB6D1-997F-422A-96AA-CD8ED5D61AFF}" dt="2020-09-24T03:33:16.885" v="128" actId="20577"/>
          <ac:spMkLst>
            <pc:docMk/>
            <pc:sldMk cId="2671729527" sldId="259"/>
            <ac:spMk id="2" creationId="{3DFEAB9C-79B1-49A5-B837-98512B1F0169}"/>
          </ac:spMkLst>
        </pc:spChg>
        <pc:spChg chg="mod">
          <ac:chgData name="Jim Miller" userId="9e7b452221e75cb6" providerId="LiveId" clId="{25EDB6D1-997F-422A-96AA-CD8ED5D61AFF}" dt="2020-09-24T03:33:32.037" v="129" actId="20577"/>
          <ac:spMkLst>
            <pc:docMk/>
            <pc:sldMk cId="2671729527" sldId="259"/>
            <ac:spMk id="3" creationId="{4AD93D7B-F4D8-4B29-8A32-D6A0F55C3D30}"/>
          </ac:spMkLst>
        </pc:spChg>
      </pc:sldChg>
      <pc:sldChg chg="modSp mod">
        <pc:chgData name="Jim Miller" userId="9e7b452221e75cb6" providerId="LiveId" clId="{25EDB6D1-997F-422A-96AA-CD8ED5D61AFF}" dt="2020-09-24T14:42:23.613" v="165" actId="20577"/>
        <pc:sldMkLst>
          <pc:docMk/>
          <pc:sldMk cId="592328301" sldId="263"/>
        </pc:sldMkLst>
        <pc:spChg chg="mod">
          <ac:chgData name="Jim Miller" userId="9e7b452221e75cb6" providerId="LiveId" clId="{25EDB6D1-997F-422A-96AA-CD8ED5D61AFF}" dt="2020-09-24T14:42:23.613" v="165" actId="20577"/>
          <ac:spMkLst>
            <pc:docMk/>
            <pc:sldMk cId="592328301" sldId="263"/>
            <ac:spMk id="3" creationId="{35CF20DE-D261-4B64-933D-2FCE441682E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82C440-93E6-4E5C-A928-BFAE64293F6D}" type="datetimeFigureOut">
              <a:rPr lang="en-US" smtClean="0"/>
              <a:t>9/23/2020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85398B-BF5D-4821-A9EC-DDC28332C163}" type="slidenum">
              <a:rPr lang="en-US" smtClean="0"/>
              <a:t>‹#›</a:t>
            </a:fld>
            <a:endParaRPr lang="en-US"/>
          </a:p>
        </p:txBody>
      </p:sp>
    </p:spTree>
    <p:extLst>
      <p:ext uri="{BB962C8B-B14F-4D97-AF65-F5344CB8AC3E}">
        <p14:creationId xmlns:p14="http://schemas.microsoft.com/office/powerpoint/2010/main" val="3978607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85398B-BF5D-4821-A9EC-DDC28332C163}" type="slidenum">
              <a:rPr lang="en-US" smtClean="0"/>
              <a:t>1</a:t>
            </a:fld>
            <a:endParaRPr lang="en-US"/>
          </a:p>
        </p:txBody>
      </p:sp>
    </p:spTree>
    <p:extLst>
      <p:ext uri="{BB962C8B-B14F-4D97-AF65-F5344CB8AC3E}">
        <p14:creationId xmlns:p14="http://schemas.microsoft.com/office/powerpoint/2010/main" val="26548627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85398B-BF5D-4821-A9EC-DDC28332C163}" type="slidenum">
              <a:rPr lang="en-US" smtClean="0"/>
              <a:t>2</a:t>
            </a:fld>
            <a:endParaRPr lang="en-US"/>
          </a:p>
        </p:txBody>
      </p:sp>
    </p:spTree>
    <p:extLst>
      <p:ext uri="{BB962C8B-B14F-4D97-AF65-F5344CB8AC3E}">
        <p14:creationId xmlns:p14="http://schemas.microsoft.com/office/powerpoint/2010/main" val="3463448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E1A06-8754-4870-9E44-E39BADAD98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527F020-BBC3-49BB-91C2-5B2CBD64B3C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67C0C22-EBDA-4130-87AE-CB28BC19B077}"/>
              </a:ext>
            </a:extLst>
          </p:cNvPr>
          <p:cNvSpPr>
            <a:spLocks noGrp="1"/>
          </p:cNvSpPr>
          <p:nvPr>
            <p:ph type="dt" sz="half" idx="10"/>
          </p:nvPr>
        </p:nvSpPr>
        <p:spPr/>
        <p:txBody>
          <a:bodyPr/>
          <a:lstStyle/>
          <a:p>
            <a:fld id="{82EDB8D0-98ED-4B86-9D5F-E61ADC70144D}" type="datetimeFigureOut">
              <a:rPr lang="en-US" smtClean="0"/>
              <a:t>9/23/2020</a:t>
            </a:fld>
            <a:endParaRPr lang="en-US" dirty="0"/>
          </a:p>
        </p:txBody>
      </p:sp>
      <p:sp>
        <p:nvSpPr>
          <p:cNvPr id="5" name="Footer Placeholder 4">
            <a:extLst>
              <a:ext uri="{FF2B5EF4-FFF2-40B4-BE49-F238E27FC236}">
                <a16:creationId xmlns:a16="http://schemas.microsoft.com/office/drawing/2014/main" id="{E2A419A8-07CA-4A4C-AEC2-C40D4D50AF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FA7B86-E610-42EA-B4DC-C2F447785273}"/>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8A7BA06D-B3FF-4E91-8639-B4569AE3AA23}"/>
              </a:ext>
            </a:extLst>
          </p:cNvPr>
          <p:cNvSpPr/>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Arc 7">
            <a:extLst>
              <a:ext uri="{FF2B5EF4-FFF2-40B4-BE49-F238E27FC236}">
                <a16:creationId xmlns:a16="http://schemas.microsoft.com/office/drawing/2014/main" id="{2B30C86D-5A07-48BC-9C9D-6F9A2DB1E9E1}"/>
              </a:ext>
            </a:extLst>
          </p:cNvPr>
          <p:cNvSpPr/>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96243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6E5D1-6D19-4E7F-9B4E-42326B7716F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D2A06C-F91A-4ADC-9CD2-61F0A4D7EE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43AA9A-2280-4F63-8B3D-20742AE6901F}"/>
              </a:ext>
            </a:extLst>
          </p:cNvPr>
          <p:cNvSpPr>
            <a:spLocks noGrp="1"/>
          </p:cNvSpPr>
          <p:nvPr>
            <p:ph type="dt" sz="half" idx="10"/>
          </p:nvPr>
        </p:nvSpPr>
        <p:spPr/>
        <p:txBody>
          <a:bodyPr/>
          <a:lstStyle/>
          <a:p>
            <a:fld id="{82EDB8D0-98ED-4B86-9D5F-E61ADC70144D}" type="datetimeFigureOut">
              <a:rPr lang="en-US" smtClean="0"/>
              <a:t>9/23/2020</a:t>
            </a:fld>
            <a:endParaRPr lang="en-US"/>
          </a:p>
        </p:txBody>
      </p:sp>
      <p:sp>
        <p:nvSpPr>
          <p:cNvPr id="5" name="Footer Placeholder 4">
            <a:extLst>
              <a:ext uri="{FF2B5EF4-FFF2-40B4-BE49-F238E27FC236}">
                <a16:creationId xmlns:a16="http://schemas.microsoft.com/office/drawing/2014/main" id="{E40D986B-E58E-43B6-8A80-FFA9D8F748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140D36-2E71-4F27-967F-7A3E4C6EE197}"/>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C1609904-5327-4D2C-A445-B270A00F3B5F}"/>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30FC7BEC-08C5-4D95-9C84-B48BC8AD1C9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03775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1FEA3D-0C7F-45CD-B6A0-942F707B36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8B8A12-BCE6-4D03-A637-1DEC8924BEF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749755-9FF4-428A-AEB7-1A6477466741}"/>
              </a:ext>
            </a:extLst>
          </p:cNvPr>
          <p:cNvSpPr>
            <a:spLocks noGrp="1"/>
          </p:cNvSpPr>
          <p:nvPr>
            <p:ph type="dt" sz="half" idx="10"/>
          </p:nvPr>
        </p:nvSpPr>
        <p:spPr/>
        <p:txBody>
          <a:bodyPr/>
          <a:lstStyle/>
          <a:p>
            <a:fld id="{82EDB8D0-98ED-4B86-9D5F-E61ADC70144D}" type="datetimeFigureOut">
              <a:rPr lang="en-US" smtClean="0"/>
              <a:t>9/23/2020</a:t>
            </a:fld>
            <a:endParaRPr lang="en-US"/>
          </a:p>
        </p:txBody>
      </p:sp>
      <p:sp>
        <p:nvSpPr>
          <p:cNvPr id="5" name="Footer Placeholder 4">
            <a:extLst>
              <a:ext uri="{FF2B5EF4-FFF2-40B4-BE49-F238E27FC236}">
                <a16:creationId xmlns:a16="http://schemas.microsoft.com/office/drawing/2014/main" id="{A5141836-11E2-49FD-877D-53B74514A9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D24C42-4B05-4EEF-BE14-29041EC9C0E5}"/>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5BADDEB1-F604-408B-B02A-A2814606E6AF}"/>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D8DF7987-332F-4D6C-81C3-990F39C76C96}"/>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8932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FF209-11EE-4A3F-9685-A155FECD0D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47AF11-F208-4FDA-9E19-D6CA3472134E}"/>
              </a:ext>
            </a:extLst>
          </p:cNvPr>
          <p:cNvSpPr>
            <a:spLocks noGrp="1"/>
          </p:cNvSpPr>
          <p:nvPr>
            <p:ph idx="1"/>
          </p:nvPr>
        </p:nvSpPr>
        <p:spPr>
          <a:xfrm>
            <a:off x="838200" y="1825625"/>
            <a:ext cx="10515600" cy="38597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E82FA1-02B7-467E-9F16-D178149407C5}"/>
              </a:ext>
            </a:extLst>
          </p:cNvPr>
          <p:cNvSpPr>
            <a:spLocks noGrp="1"/>
          </p:cNvSpPr>
          <p:nvPr>
            <p:ph type="dt" sz="half" idx="10"/>
          </p:nvPr>
        </p:nvSpPr>
        <p:spPr/>
        <p:txBody>
          <a:bodyPr/>
          <a:lstStyle/>
          <a:p>
            <a:fld id="{82EDB8D0-98ED-4B86-9D5F-E61ADC70144D}" type="datetimeFigureOut">
              <a:rPr lang="en-US" smtClean="0"/>
              <a:t>9/23/2020</a:t>
            </a:fld>
            <a:endParaRPr lang="en-US" dirty="0"/>
          </a:p>
        </p:txBody>
      </p:sp>
      <p:sp>
        <p:nvSpPr>
          <p:cNvPr id="5" name="Footer Placeholder 4">
            <a:extLst>
              <a:ext uri="{FF2B5EF4-FFF2-40B4-BE49-F238E27FC236}">
                <a16:creationId xmlns:a16="http://schemas.microsoft.com/office/drawing/2014/main" id="{6D389247-FB8A-4494-859B-B3754B02A5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CA5B62-3338-46A5-B381-A63B88CB0DDA}"/>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7" name="Freeform: Shape 6">
            <a:extLst>
              <a:ext uri="{FF2B5EF4-FFF2-40B4-BE49-F238E27FC236}">
                <a16:creationId xmlns:a16="http://schemas.microsoft.com/office/drawing/2014/main" id="{23DA7759-3209-4FE2-96D1-4EEDD81E9EA0}"/>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Freeform: Shape 7">
            <a:extLst>
              <a:ext uri="{FF2B5EF4-FFF2-40B4-BE49-F238E27FC236}">
                <a16:creationId xmlns:a16="http://schemas.microsoft.com/office/drawing/2014/main" id="{41460DAD-8769-4C9F-9C8C-BB0443909D76}"/>
              </a:ext>
            </a:extLst>
          </p:cNvPr>
          <p:cNvSpPr/>
          <p:nvPr/>
        </p:nvSpPr>
        <p:spPr>
          <a:xfrm flipH="1">
            <a:off x="12353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56805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C0001-5D76-45A0-A9F4-7172BDDD5D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E1462C4-0E4B-4DB7-A8BF-FE55142760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A5F313-1240-47AE-A026-7F349292B5CA}"/>
              </a:ext>
            </a:extLst>
          </p:cNvPr>
          <p:cNvSpPr>
            <a:spLocks noGrp="1"/>
          </p:cNvSpPr>
          <p:nvPr>
            <p:ph type="dt" sz="half" idx="10"/>
          </p:nvPr>
        </p:nvSpPr>
        <p:spPr/>
        <p:txBody>
          <a:bodyPr/>
          <a:lstStyle/>
          <a:p>
            <a:fld id="{82EDB8D0-98ED-4B86-9D5F-E61ADC70144D}" type="datetimeFigureOut">
              <a:rPr lang="en-US" smtClean="0"/>
              <a:t>9/23/2020</a:t>
            </a:fld>
            <a:endParaRPr lang="en-US"/>
          </a:p>
        </p:txBody>
      </p:sp>
      <p:sp>
        <p:nvSpPr>
          <p:cNvPr id="5" name="Footer Placeholder 4">
            <a:extLst>
              <a:ext uri="{FF2B5EF4-FFF2-40B4-BE49-F238E27FC236}">
                <a16:creationId xmlns:a16="http://schemas.microsoft.com/office/drawing/2014/main" id="{22448158-6132-4335-B8E1-F6A8963837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94C5B6-1598-48B4-9B3A-3078FDBE90B7}"/>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9" name="Freeform: Shape 8">
            <a:extLst>
              <a:ext uri="{FF2B5EF4-FFF2-40B4-BE49-F238E27FC236}">
                <a16:creationId xmlns:a16="http://schemas.microsoft.com/office/drawing/2014/main" id="{FEDBDD32-D3EE-4848-A112-BA814D4631CD}"/>
              </a:ext>
            </a:extLst>
          </p:cNvPr>
          <p:cNvSpPr/>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Arc 9">
            <a:extLst>
              <a:ext uri="{FF2B5EF4-FFF2-40B4-BE49-F238E27FC236}">
                <a16:creationId xmlns:a16="http://schemas.microsoft.com/office/drawing/2014/main" id="{61350361-843C-49D0-BD6A-ECDBA3842BA0}"/>
              </a:ext>
            </a:extLst>
          </p:cNvPr>
          <p:cNvSpPr/>
          <p:nvPr/>
        </p:nvSpPr>
        <p:spPr>
          <a:xfrm rot="10800000" flipV="1">
            <a:off x="555710" y="106482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98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BFD05-2CB2-4A7E-89E7-57615BA82B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9532B8-D460-476D-816F-725E8D96C0A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6F7120F-70AF-4ED5-B364-3AA55C6B44B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3D8B65F-F709-469F-9961-4D01896CAA12}"/>
              </a:ext>
            </a:extLst>
          </p:cNvPr>
          <p:cNvSpPr>
            <a:spLocks noGrp="1"/>
          </p:cNvSpPr>
          <p:nvPr>
            <p:ph type="dt" sz="half" idx="10"/>
          </p:nvPr>
        </p:nvSpPr>
        <p:spPr/>
        <p:txBody>
          <a:bodyPr/>
          <a:lstStyle/>
          <a:p>
            <a:fld id="{82EDB8D0-98ED-4B86-9D5F-E61ADC70144D}" type="datetimeFigureOut">
              <a:rPr lang="en-US" smtClean="0"/>
              <a:t>9/23/2020</a:t>
            </a:fld>
            <a:endParaRPr lang="en-US"/>
          </a:p>
        </p:txBody>
      </p:sp>
      <p:sp>
        <p:nvSpPr>
          <p:cNvPr id="6" name="Footer Placeholder 5">
            <a:extLst>
              <a:ext uri="{FF2B5EF4-FFF2-40B4-BE49-F238E27FC236}">
                <a16:creationId xmlns:a16="http://schemas.microsoft.com/office/drawing/2014/main" id="{B781C6BC-B23D-48BC-AD44-654DDB8D01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00D60B-86A1-479D-BCE8-06D2C3DBC94E}"/>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8" name="Freeform: Shape 7">
            <a:extLst>
              <a:ext uri="{FF2B5EF4-FFF2-40B4-BE49-F238E27FC236}">
                <a16:creationId xmlns:a16="http://schemas.microsoft.com/office/drawing/2014/main" id="{B4EC5136-99DA-40B5-8F79-5C3A56D38BA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4F8FB775-26C4-41BA-837C-4478D48D215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395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2983E-E761-4429-9203-7FE8B2DB67E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921E9B7-62BE-49BA-AC6B-55250D6627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41A3FD-B90A-4C31-BD6B-581F9E2E0E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60D1D55-B722-4968-B171-AF3B462DDA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71085A8-02C2-4E7F-935E-5AEECBAD19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8A5018-8A77-40E8-B159-4894ECF228B1}"/>
              </a:ext>
            </a:extLst>
          </p:cNvPr>
          <p:cNvSpPr>
            <a:spLocks noGrp="1"/>
          </p:cNvSpPr>
          <p:nvPr>
            <p:ph type="dt" sz="half" idx="10"/>
          </p:nvPr>
        </p:nvSpPr>
        <p:spPr/>
        <p:txBody>
          <a:bodyPr/>
          <a:lstStyle/>
          <a:p>
            <a:fld id="{82EDB8D0-98ED-4B86-9D5F-E61ADC70144D}" type="datetimeFigureOut">
              <a:rPr lang="en-US" smtClean="0"/>
              <a:t>9/23/2020</a:t>
            </a:fld>
            <a:endParaRPr lang="en-US"/>
          </a:p>
        </p:txBody>
      </p:sp>
      <p:sp>
        <p:nvSpPr>
          <p:cNvPr id="8" name="Footer Placeholder 7">
            <a:extLst>
              <a:ext uri="{FF2B5EF4-FFF2-40B4-BE49-F238E27FC236}">
                <a16:creationId xmlns:a16="http://schemas.microsoft.com/office/drawing/2014/main" id="{8AD79441-8908-4461-9FDD-BCE6388370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8D29F7D-B101-4950-A2C0-F350FB26D45F}"/>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10" name="Freeform: Shape 9">
            <a:extLst>
              <a:ext uri="{FF2B5EF4-FFF2-40B4-BE49-F238E27FC236}">
                <a16:creationId xmlns:a16="http://schemas.microsoft.com/office/drawing/2014/main" id="{862D7398-9A79-4B24-9C7D-F0DEED57C70B}"/>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C07F28CD-1873-4E36-A064-2D25E0A8501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5588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11BF3-02E8-4EB7-818E-652B82CF2C9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4D3190-B78C-42F1-9D62-F523886BBE51}"/>
              </a:ext>
            </a:extLst>
          </p:cNvPr>
          <p:cNvSpPr>
            <a:spLocks noGrp="1"/>
          </p:cNvSpPr>
          <p:nvPr>
            <p:ph type="dt" sz="half" idx="10"/>
          </p:nvPr>
        </p:nvSpPr>
        <p:spPr/>
        <p:txBody>
          <a:bodyPr/>
          <a:lstStyle/>
          <a:p>
            <a:fld id="{82EDB8D0-98ED-4B86-9D5F-E61ADC70144D}" type="datetimeFigureOut">
              <a:rPr lang="en-US" smtClean="0"/>
              <a:t>9/23/2020</a:t>
            </a:fld>
            <a:endParaRPr lang="en-US"/>
          </a:p>
        </p:txBody>
      </p:sp>
      <p:sp>
        <p:nvSpPr>
          <p:cNvPr id="4" name="Footer Placeholder 3">
            <a:extLst>
              <a:ext uri="{FF2B5EF4-FFF2-40B4-BE49-F238E27FC236}">
                <a16:creationId xmlns:a16="http://schemas.microsoft.com/office/drawing/2014/main" id="{EA381C40-F9FC-4D58-8508-F0632DF5A0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01CBCC-4CC2-49BD-B155-01E0F4D798BE}"/>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6" name="Freeform: Shape 5">
            <a:extLst>
              <a:ext uri="{FF2B5EF4-FFF2-40B4-BE49-F238E27FC236}">
                <a16:creationId xmlns:a16="http://schemas.microsoft.com/office/drawing/2014/main" id="{DC13EF9C-0B5A-4364-91AA-E5DD5B536E54}"/>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 name="Freeform: Shape 6">
            <a:extLst>
              <a:ext uri="{FF2B5EF4-FFF2-40B4-BE49-F238E27FC236}">
                <a16:creationId xmlns:a16="http://schemas.microsoft.com/office/drawing/2014/main" id="{8F674475-6327-490A-BD7F-084F5C07F2E4}"/>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45870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024287-C9B9-48AC-8E4D-A282DE2F44F5}"/>
              </a:ext>
            </a:extLst>
          </p:cNvPr>
          <p:cNvSpPr>
            <a:spLocks noGrp="1"/>
          </p:cNvSpPr>
          <p:nvPr>
            <p:ph type="dt" sz="half" idx="10"/>
          </p:nvPr>
        </p:nvSpPr>
        <p:spPr/>
        <p:txBody>
          <a:bodyPr/>
          <a:lstStyle/>
          <a:p>
            <a:fld id="{82EDB8D0-98ED-4B86-9D5F-E61ADC70144D}" type="datetimeFigureOut">
              <a:rPr lang="en-US" smtClean="0"/>
              <a:t>9/23/2020</a:t>
            </a:fld>
            <a:endParaRPr lang="en-US"/>
          </a:p>
        </p:txBody>
      </p:sp>
      <p:sp>
        <p:nvSpPr>
          <p:cNvPr id="3" name="Footer Placeholder 2">
            <a:extLst>
              <a:ext uri="{FF2B5EF4-FFF2-40B4-BE49-F238E27FC236}">
                <a16:creationId xmlns:a16="http://schemas.microsoft.com/office/drawing/2014/main" id="{2D34C9A2-75A7-4164-B3B8-E6A9D60BA0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CBE73CE-2859-4D49-A9EC-26AF3FBDF6A3}"/>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5" name="Freeform: Shape 4">
            <a:extLst>
              <a:ext uri="{FF2B5EF4-FFF2-40B4-BE49-F238E27FC236}">
                <a16:creationId xmlns:a16="http://schemas.microsoft.com/office/drawing/2014/main" id="{AA5ED585-FEBB-4DAD-84C0-97BEE6C360C3}"/>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Freeform: Shape 5">
            <a:extLst>
              <a:ext uri="{FF2B5EF4-FFF2-40B4-BE49-F238E27FC236}">
                <a16:creationId xmlns:a16="http://schemas.microsoft.com/office/drawing/2014/main" id="{EF6AC352-A720-4DB3-87CA-A33B0607CA2F}"/>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58731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FC812-4DB6-4F98-9404-29C191D3BA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F0855E-0CD6-47DD-B648-4C84C783D78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50082B-17D7-4D61-8AEB-81517D85D2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70783-FF31-4C4E-9196-EB169B209747}"/>
              </a:ext>
            </a:extLst>
          </p:cNvPr>
          <p:cNvSpPr>
            <a:spLocks noGrp="1"/>
          </p:cNvSpPr>
          <p:nvPr>
            <p:ph type="dt" sz="half" idx="10"/>
          </p:nvPr>
        </p:nvSpPr>
        <p:spPr/>
        <p:txBody>
          <a:bodyPr/>
          <a:lstStyle/>
          <a:p>
            <a:fld id="{82EDB8D0-98ED-4B86-9D5F-E61ADC70144D}" type="datetimeFigureOut">
              <a:rPr lang="en-US" smtClean="0"/>
              <a:t>9/23/2020</a:t>
            </a:fld>
            <a:endParaRPr lang="en-US"/>
          </a:p>
        </p:txBody>
      </p:sp>
      <p:sp>
        <p:nvSpPr>
          <p:cNvPr id="6" name="Footer Placeholder 5">
            <a:extLst>
              <a:ext uri="{FF2B5EF4-FFF2-40B4-BE49-F238E27FC236}">
                <a16:creationId xmlns:a16="http://schemas.microsoft.com/office/drawing/2014/main" id="{7D92E260-747D-40FD-A062-9DD5E6835A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E50A0-1E05-49C5-88C9-46267751201F}"/>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8" name="Freeform: Shape 7">
            <a:extLst>
              <a:ext uri="{FF2B5EF4-FFF2-40B4-BE49-F238E27FC236}">
                <a16:creationId xmlns:a16="http://schemas.microsoft.com/office/drawing/2014/main" id="{2C155C63-9F58-4422-B669-F97486280671}"/>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385DBA62-0EDB-47AA-86C7-90463BC9B308}"/>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6428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D7521-E43D-41D1-B458-26B20DC6DD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2472CF2-2653-4B98-A416-D7A0A860EC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6EF87F5-0B10-4AC7-9599-F088C5E796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A07CB7-0520-4D64-B76C-C31AC557832D}"/>
              </a:ext>
            </a:extLst>
          </p:cNvPr>
          <p:cNvSpPr>
            <a:spLocks noGrp="1"/>
          </p:cNvSpPr>
          <p:nvPr>
            <p:ph type="dt" sz="half" idx="10"/>
          </p:nvPr>
        </p:nvSpPr>
        <p:spPr/>
        <p:txBody>
          <a:bodyPr/>
          <a:lstStyle/>
          <a:p>
            <a:fld id="{82EDB8D0-98ED-4B86-9D5F-E61ADC70144D}" type="datetimeFigureOut">
              <a:rPr lang="en-US" smtClean="0"/>
              <a:t>9/23/2020</a:t>
            </a:fld>
            <a:endParaRPr lang="en-US"/>
          </a:p>
        </p:txBody>
      </p:sp>
      <p:sp>
        <p:nvSpPr>
          <p:cNvPr id="6" name="Footer Placeholder 5">
            <a:extLst>
              <a:ext uri="{FF2B5EF4-FFF2-40B4-BE49-F238E27FC236}">
                <a16:creationId xmlns:a16="http://schemas.microsoft.com/office/drawing/2014/main" id="{92EEB226-AD45-45DF-AAB5-5513AE732A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E96AEB-9481-4CCE-B110-FEDD334835B8}"/>
              </a:ext>
            </a:extLst>
          </p:cNvPr>
          <p:cNvSpPr>
            <a:spLocks noGrp="1"/>
          </p:cNvSpPr>
          <p:nvPr>
            <p:ph type="sldNum" sz="quarter" idx="12"/>
          </p:nvPr>
        </p:nvSpPr>
        <p:spPr/>
        <p:txBody>
          <a:bodyPr/>
          <a:lstStyle/>
          <a:p>
            <a:fld id="{4854181D-6920-4594-9A5D-6CE56DC9F8B2}" type="slidenum">
              <a:rPr lang="en-US" smtClean="0"/>
              <a:t>‹#›</a:t>
            </a:fld>
            <a:endParaRPr lang="en-US"/>
          </a:p>
        </p:txBody>
      </p:sp>
      <p:sp>
        <p:nvSpPr>
          <p:cNvPr id="8" name="Freeform: Shape 7">
            <a:extLst>
              <a:ext uri="{FF2B5EF4-FFF2-40B4-BE49-F238E27FC236}">
                <a16:creationId xmlns:a16="http://schemas.microsoft.com/office/drawing/2014/main" id="{6BA9707F-7BCE-464F-BF45-E216527084EE}"/>
              </a:ext>
            </a:extLst>
          </p:cNvPr>
          <p:cNvSpPr/>
          <p:nvPr/>
        </p:nvSpPr>
        <p:spPr>
          <a:xfrm rot="16200000">
            <a:off x="-388933" y="4841194"/>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 name="Freeform: Shape 8">
            <a:extLst>
              <a:ext uri="{FF2B5EF4-FFF2-40B4-BE49-F238E27FC236}">
                <a16:creationId xmlns:a16="http://schemas.microsoft.com/office/drawing/2014/main" id="{BC589723-2CC8-49D1-B4E1-36FECED6A2D7}"/>
              </a:ext>
            </a:extLst>
          </p:cNvPr>
          <p:cNvSpPr/>
          <p:nvPr/>
        </p:nvSpPr>
        <p:spPr>
          <a:xfrm>
            <a:off x="10494433" y="2"/>
            <a:ext cx="849328" cy="357668"/>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1829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EC5685-19F1-49DA-ADE5-D5D32F1659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FFC0A4D-22A1-4554-B5DE-887974F4DF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9D5CDC-F2CE-410E-AD13-DDC235C71C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cap="none" spc="0" baseline="0">
                <a:solidFill>
                  <a:schemeClr val="tx1">
                    <a:tint val="75000"/>
                  </a:schemeClr>
                </a:solidFill>
                <a:latin typeface="+mn-lt"/>
              </a:defRPr>
            </a:lvl1pPr>
          </a:lstStyle>
          <a:p>
            <a:fld id="{82EDB8D0-98ED-4B86-9D5F-E61ADC70144D}" type="datetimeFigureOut">
              <a:rPr lang="en-US" smtClean="0"/>
              <a:pPr/>
              <a:t>9/23/2020</a:t>
            </a:fld>
            <a:endParaRPr lang="en-US" dirty="0"/>
          </a:p>
        </p:txBody>
      </p:sp>
      <p:sp>
        <p:nvSpPr>
          <p:cNvPr id="5" name="Footer Placeholder 4">
            <a:extLst>
              <a:ext uri="{FF2B5EF4-FFF2-40B4-BE49-F238E27FC236}">
                <a16:creationId xmlns:a16="http://schemas.microsoft.com/office/drawing/2014/main" id="{9340CD45-794A-4BB0-A427-0CE61AEAF4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cap="none" spc="0" baseline="0">
                <a:solidFill>
                  <a:schemeClr val="tx1">
                    <a:tint val="75000"/>
                  </a:schemeClr>
                </a:solidFill>
                <a:latin typeface="+mn-lt"/>
              </a:defRPr>
            </a:lvl1pPr>
          </a:lstStyle>
          <a:p>
            <a:endParaRPr lang="en-US"/>
          </a:p>
        </p:txBody>
      </p:sp>
      <p:sp>
        <p:nvSpPr>
          <p:cNvPr id="6" name="Slide Number Placeholder 5">
            <a:extLst>
              <a:ext uri="{FF2B5EF4-FFF2-40B4-BE49-F238E27FC236}">
                <a16:creationId xmlns:a16="http://schemas.microsoft.com/office/drawing/2014/main" id="{FCB3AB91-9588-4071-92D2-364F4A6ED09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cap="none" spc="0" baseline="0">
                <a:solidFill>
                  <a:schemeClr val="tx1">
                    <a:tint val="75000"/>
                  </a:schemeClr>
                </a:solidFill>
                <a:latin typeface="+mn-lt"/>
              </a:defRPr>
            </a:lvl1pPr>
          </a:lstStyle>
          <a:p>
            <a:fld id="{4854181D-6920-4594-9A5D-6CE56DC9F8B2}" type="slidenum">
              <a:rPr lang="en-US" smtClean="0"/>
              <a:pPr/>
              <a:t>‹#›</a:t>
            </a:fld>
            <a:endParaRPr lang="en-US"/>
          </a:p>
        </p:txBody>
      </p:sp>
    </p:spTree>
    <p:extLst>
      <p:ext uri="{BB962C8B-B14F-4D97-AF65-F5344CB8AC3E}">
        <p14:creationId xmlns:p14="http://schemas.microsoft.com/office/powerpoint/2010/main" val="209081585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76" r:id="rId6"/>
    <p:sldLayoutId id="2147483672" r:id="rId7"/>
    <p:sldLayoutId id="2147483673" r:id="rId8"/>
    <p:sldLayoutId id="2147483674" r:id="rId9"/>
    <p:sldLayoutId id="2147483675" r:id="rId10"/>
    <p:sldLayoutId id="214748367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large airplane flying high up in the air on a cloudy day&#10;&#10;Description automatically generated">
            <a:extLst>
              <a:ext uri="{FF2B5EF4-FFF2-40B4-BE49-F238E27FC236}">
                <a16:creationId xmlns:a16="http://schemas.microsoft.com/office/drawing/2014/main" id="{BFF88238-A043-4633-AA61-F4C5851C9B30}"/>
              </a:ext>
            </a:extLst>
          </p:cNvPr>
          <p:cNvPicPr>
            <a:picLocks noChangeAspect="1"/>
          </p:cNvPicPr>
          <p:nvPr/>
        </p:nvPicPr>
        <p:blipFill rotWithShape="1">
          <a:blip r:embed="rId3"/>
          <a:srcRect t="15413"/>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A44CD100-6267-4E62-AA64-2182A3A6A1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alpha val="30000"/>
                </a:schemeClr>
              </a:gs>
              <a:gs pos="33000">
                <a:schemeClr val="bg1">
                  <a:alpha val="20000"/>
                </a:schemeClr>
              </a:gs>
              <a:gs pos="0">
                <a:schemeClr val="bg1">
                  <a:alpha val="0"/>
                </a:schemeClr>
              </a:gs>
              <a:gs pos="100000">
                <a:schemeClr val="bg1">
                  <a:alpha val="3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C94519D-9B77-438B-A24D-EE3160BD0AE6}"/>
              </a:ext>
            </a:extLst>
          </p:cNvPr>
          <p:cNvSpPr>
            <a:spLocks noGrp="1"/>
          </p:cNvSpPr>
          <p:nvPr>
            <p:ph type="ctrTitle"/>
          </p:nvPr>
        </p:nvSpPr>
        <p:spPr>
          <a:xfrm>
            <a:off x="477981" y="1122362"/>
            <a:ext cx="4023360" cy="2802219"/>
          </a:xfrm>
        </p:spPr>
        <p:txBody>
          <a:bodyPr anchor="b">
            <a:normAutofit/>
          </a:bodyPr>
          <a:lstStyle/>
          <a:p>
            <a:pPr algn="l"/>
            <a:r>
              <a:rPr lang="en-US" sz="5400" dirty="0"/>
              <a:t>Why not copy the airlines?</a:t>
            </a:r>
          </a:p>
        </p:txBody>
      </p:sp>
      <p:sp>
        <p:nvSpPr>
          <p:cNvPr id="3" name="Subtitle 2">
            <a:extLst>
              <a:ext uri="{FF2B5EF4-FFF2-40B4-BE49-F238E27FC236}">
                <a16:creationId xmlns:a16="http://schemas.microsoft.com/office/drawing/2014/main" id="{821106C9-3F93-42D4-B2F3-D87BDB6274BA}"/>
              </a:ext>
            </a:extLst>
          </p:cNvPr>
          <p:cNvSpPr>
            <a:spLocks noGrp="1"/>
          </p:cNvSpPr>
          <p:nvPr>
            <p:ph type="subTitle" idx="1"/>
          </p:nvPr>
        </p:nvSpPr>
        <p:spPr>
          <a:xfrm>
            <a:off x="477980" y="3969352"/>
            <a:ext cx="4023359" cy="1208141"/>
          </a:xfrm>
        </p:spPr>
        <p:txBody>
          <a:bodyPr>
            <a:normAutofit/>
          </a:bodyPr>
          <a:lstStyle/>
          <a:p>
            <a:pPr algn="l"/>
            <a:r>
              <a:rPr lang="en-US" dirty="0"/>
              <a:t>Bumping students</a:t>
            </a:r>
          </a:p>
        </p:txBody>
      </p:sp>
    </p:spTree>
    <p:extLst>
      <p:ext uri="{BB962C8B-B14F-4D97-AF65-F5344CB8AC3E}">
        <p14:creationId xmlns:p14="http://schemas.microsoft.com/office/powerpoint/2010/main" val="241418617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17A20-14CB-4EFD-B1A5-2A5D694E2D08}"/>
              </a:ext>
            </a:extLst>
          </p:cNvPr>
          <p:cNvSpPr>
            <a:spLocks noGrp="1"/>
          </p:cNvSpPr>
          <p:nvPr>
            <p:ph type="title"/>
          </p:nvPr>
        </p:nvSpPr>
        <p:spPr/>
        <p:txBody>
          <a:bodyPr/>
          <a:lstStyle/>
          <a:p>
            <a:r>
              <a:rPr lang="en-US" dirty="0"/>
              <a:t>Implementation risks</a:t>
            </a:r>
          </a:p>
        </p:txBody>
      </p:sp>
      <p:sp>
        <p:nvSpPr>
          <p:cNvPr id="3" name="Content Placeholder 2">
            <a:extLst>
              <a:ext uri="{FF2B5EF4-FFF2-40B4-BE49-F238E27FC236}">
                <a16:creationId xmlns:a16="http://schemas.microsoft.com/office/drawing/2014/main" id="{5D477592-D242-4AF9-8CC9-950BCCE37C0C}"/>
              </a:ext>
            </a:extLst>
          </p:cNvPr>
          <p:cNvSpPr>
            <a:spLocks noGrp="1"/>
          </p:cNvSpPr>
          <p:nvPr>
            <p:ph idx="1"/>
          </p:nvPr>
        </p:nvSpPr>
        <p:spPr/>
        <p:txBody>
          <a:bodyPr/>
          <a:lstStyle/>
          <a:p>
            <a:pPr marL="0" marR="0">
              <a:lnSpc>
                <a:spcPct val="107000"/>
              </a:lnSpc>
              <a:spcBef>
                <a:spcPts val="200"/>
              </a:spcBef>
              <a:spcAft>
                <a:spcPts val="0"/>
              </a:spcAft>
            </a:pPr>
            <a:r>
              <a:rPr lang="en-US"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Implementation might be a very significant effort,</a:t>
            </a:r>
          </a:p>
          <a:p>
            <a:pPr marL="0" marR="0">
              <a:lnSpc>
                <a:spcPct val="107000"/>
              </a:lnSpc>
              <a:spcBef>
                <a:spcPts val="200"/>
              </a:spcBef>
              <a:spcAft>
                <a:spcPts val="0"/>
              </a:spcAft>
            </a:pPr>
            <a:r>
              <a:rPr lang="en-US" b="1" i="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If we had all the data that we need for this, why does it require a manual audit to determine who can graduate (as it does at other schools)</a:t>
            </a:r>
          </a:p>
          <a:p>
            <a:pPr marL="0" marR="0">
              <a:lnSpc>
                <a:spcPct val="107000"/>
              </a:lnSpc>
              <a:spcBef>
                <a:spcPts val="200"/>
              </a:spcBef>
              <a:spcAft>
                <a:spcPts val="0"/>
              </a:spcAft>
            </a:pPr>
            <a:r>
              <a:rPr lang="en-US"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Alternative courses might conflict with a student’s work schedule.</a:t>
            </a:r>
          </a:p>
          <a:p>
            <a:pPr marL="0" marR="0">
              <a:lnSpc>
                <a:spcPct val="107000"/>
              </a:lnSpc>
              <a:spcBef>
                <a:spcPts val="200"/>
              </a:spcBef>
              <a:spcAft>
                <a:spcPts val="0"/>
              </a:spcAft>
            </a:pPr>
            <a:r>
              <a:rPr lang="en-US"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Others?  About 85% of you said you would not like to see student bumping implemented</a:t>
            </a:r>
          </a:p>
          <a:p>
            <a:endParaRPr lang="en-US" dirty="0"/>
          </a:p>
        </p:txBody>
      </p:sp>
    </p:spTree>
    <p:extLst>
      <p:ext uri="{BB962C8B-B14F-4D97-AF65-F5344CB8AC3E}">
        <p14:creationId xmlns:p14="http://schemas.microsoft.com/office/powerpoint/2010/main" val="2201960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C8749-4ED0-4E3D-A59B-636D1B2F76F0}"/>
              </a:ext>
            </a:extLst>
          </p:cNvPr>
          <p:cNvSpPr>
            <a:spLocks noGrp="1"/>
          </p:cNvSpPr>
          <p:nvPr>
            <p:ph type="title"/>
          </p:nvPr>
        </p:nvSpPr>
        <p:spPr/>
        <p:txBody>
          <a:bodyPr/>
          <a:lstStyle/>
          <a:p>
            <a:r>
              <a:rPr lang="en-US" sz="4400" dirty="0">
                <a:effectLst/>
                <a:latin typeface="Calibri" panose="020F0502020204030204" pitchFamily="34" charset="0"/>
                <a:ea typeface="Calibri" panose="020F0502020204030204" pitchFamily="34" charset="0"/>
                <a:cs typeface="Times New Roman" panose="02020603050405020304" pitchFamily="18" charset="0"/>
              </a:rPr>
              <a:t>You have aggregated data to produce descriptive analytics</a:t>
            </a:r>
            <a:endParaRPr lang="en-US" dirty="0"/>
          </a:p>
        </p:txBody>
      </p:sp>
      <p:sp>
        <p:nvSpPr>
          <p:cNvPr id="3" name="Content Placeholder 2">
            <a:extLst>
              <a:ext uri="{FF2B5EF4-FFF2-40B4-BE49-F238E27FC236}">
                <a16:creationId xmlns:a16="http://schemas.microsoft.com/office/drawing/2014/main" id="{803115F3-E85F-4672-BD6E-07A68DB0B7D2}"/>
              </a:ext>
            </a:extLst>
          </p:cNvPr>
          <p:cNvSpPr>
            <a:spLocks noGrp="1"/>
          </p:cNvSpPr>
          <p:nvPr>
            <p:ph idx="1"/>
          </p:nvPr>
        </p:nvSpPr>
        <p:spPr/>
        <p:txBody>
          <a:bodyPr/>
          <a:lstStyle/>
          <a:p>
            <a:pPr marL="0" marR="0">
              <a:lnSpc>
                <a:spcPct val="107000"/>
              </a:lnSpc>
              <a:spcBef>
                <a:spcPts val="200"/>
              </a:spcBef>
              <a:spcAft>
                <a:spcPts val="0"/>
              </a:spcAft>
            </a:pPr>
            <a:r>
              <a:rPr lang="en-US" sz="44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Sales by Region (Pivot Table)</a:t>
            </a:r>
          </a:p>
          <a:p>
            <a:pPr marL="0" marR="0">
              <a:lnSpc>
                <a:spcPct val="107000"/>
              </a:lnSpc>
              <a:spcBef>
                <a:spcPts val="200"/>
              </a:spcBef>
              <a:spcAft>
                <a:spcPts val="0"/>
              </a:spcAft>
            </a:pPr>
            <a:r>
              <a:rPr lang="en-US" sz="44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Sales by Year and Region (Pivot Table)</a:t>
            </a:r>
          </a:p>
          <a:p>
            <a:pPr marL="0" marR="0">
              <a:lnSpc>
                <a:spcPct val="107000"/>
              </a:lnSpc>
              <a:spcBef>
                <a:spcPts val="200"/>
              </a:spcBef>
              <a:spcAft>
                <a:spcPts val="0"/>
              </a:spcAft>
            </a:pPr>
            <a:r>
              <a:rPr lang="en-US" sz="44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Sales by Customer (Pivot Table)</a:t>
            </a:r>
          </a:p>
          <a:p>
            <a:pPr marL="0" marR="0">
              <a:lnSpc>
                <a:spcPct val="107000"/>
              </a:lnSpc>
              <a:spcBef>
                <a:spcPts val="200"/>
              </a:spcBef>
              <a:spcAft>
                <a:spcPts val="0"/>
              </a:spcAft>
            </a:pPr>
            <a:r>
              <a:rPr lang="en-US" sz="44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Number of Orders by Product (SQL Group By)</a:t>
            </a:r>
          </a:p>
          <a:p>
            <a:endParaRPr lang="en-US" dirty="0"/>
          </a:p>
        </p:txBody>
      </p:sp>
    </p:spTree>
    <p:extLst>
      <p:ext uri="{BB962C8B-B14F-4D97-AF65-F5344CB8AC3E}">
        <p14:creationId xmlns:p14="http://schemas.microsoft.com/office/powerpoint/2010/main" val="843358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0F40C-62A3-4881-8A80-814F58C1AC17}"/>
              </a:ext>
            </a:extLst>
          </p:cNvPr>
          <p:cNvSpPr>
            <a:spLocks noGrp="1"/>
          </p:cNvSpPr>
          <p:nvPr>
            <p:ph type="title"/>
          </p:nvPr>
        </p:nvSpPr>
        <p:spPr/>
        <p:txBody>
          <a:bodyPr>
            <a:normAutofit/>
          </a:bodyPr>
          <a:lstStyle/>
          <a:p>
            <a:r>
              <a:rPr lang="en-US" dirty="0"/>
              <a:t>The homework video used aggregate data to evaluate and compare individuals </a:t>
            </a:r>
          </a:p>
        </p:txBody>
      </p:sp>
      <p:sp>
        <p:nvSpPr>
          <p:cNvPr id="3" name="Content Placeholder 2">
            <a:extLst>
              <a:ext uri="{FF2B5EF4-FFF2-40B4-BE49-F238E27FC236}">
                <a16:creationId xmlns:a16="http://schemas.microsoft.com/office/drawing/2014/main" id="{D4129EFF-41E0-4997-A2DC-4EFA7B396231}"/>
              </a:ext>
            </a:extLst>
          </p:cNvPr>
          <p:cNvSpPr>
            <a:spLocks noGrp="1"/>
          </p:cNvSpPr>
          <p:nvPr>
            <p:ph idx="1"/>
          </p:nvPr>
        </p:nvSpPr>
        <p:spPr/>
        <p:txBody>
          <a:bodyPr/>
          <a:lstStyle/>
          <a:p>
            <a:pPr marL="0" marR="0">
              <a:lnSpc>
                <a:spcPct val="107000"/>
              </a:lnSpc>
              <a:spcBef>
                <a:spcPts val="200"/>
              </a:spcBef>
              <a:spcAft>
                <a:spcPts val="0"/>
              </a:spcAft>
            </a:pPr>
            <a:r>
              <a:rPr lang="en-US" sz="20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Compute credit score based on % of credit used, payment history, and other factors compared to other customers or compared to some average statistics. Decide whether to make a loan</a:t>
            </a:r>
          </a:p>
          <a:p>
            <a:pPr marL="0" marR="0">
              <a:lnSpc>
                <a:spcPct val="107000"/>
              </a:lnSpc>
              <a:spcBef>
                <a:spcPts val="200"/>
              </a:spcBef>
              <a:spcAft>
                <a:spcPts val="0"/>
              </a:spcAft>
            </a:pPr>
            <a:r>
              <a:rPr lang="en-US" sz="20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Determine which of three passengers is of most value to the airline based on total spending, profit margin and other factors.</a:t>
            </a:r>
          </a:p>
          <a:p>
            <a:pPr marL="0" marR="0">
              <a:lnSpc>
                <a:spcPct val="107000"/>
              </a:lnSpc>
              <a:spcBef>
                <a:spcPts val="200"/>
              </a:spcBef>
              <a:spcAft>
                <a:spcPts val="0"/>
              </a:spcAft>
            </a:pPr>
            <a:r>
              <a:rPr lang="en-US" sz="20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Determine which student should have priority in the registration process based of factors you specified in your homework assignment.</a:t>
            </a:r>
          </a:p>
          <a:p>
            <a:pPr marL="0" marR="0">
              <a:lnSpc>
                <a:spcPct val="107000"/>
              </a:lnSpc>
              <a:spcBef>
                <a:spcPts val="200"/>
              </a:spcBef>
              <a:spcAft>
                <a:spcPts val="0"/>
              </a:spcAft>
            </a:pPr>
            <a:r>
              <a:rPr lang="en-US" sz="20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GPA </a:t>
            </a:r>
          </a:p>
          <a:p>
            <a:pPr marL="0" marR="0">
              <a:lnSpc>
                <a:spcPct val="107000"/>
              </a:lnSpc>
              <a:spcBef>
                <a:spcPts val="200"/>
              </a:spcBef>
              <a:spcAft>
                <a:spcPts val="0"/>
              </a:spcAft>
            </a:pPr>
            <a:r>
              <a:rPr lang="en-US" sz="20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Hours to graduate</a:t>
            </a:r>
          </a:p>
          <a:p>
            <a:pPr marL="0" marR="0">
              <a:lnSpc>
                <a:spcPct val="107000"/>
              </a:lnSpc>
              <a:spcBef>
                <a:spcPts val="200"/>
              </a:spcBef>
              <a:spcAft>
                <a:spcPts val="0"/>
              </a:spcAft>
            </a:pPr>
            <a:r>
              <a:rPr lang="en-US" sz="20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Attendance in prior courses</a:t>
            </a:r>
          </a:p>
          <a:p>
            <a:pPr marL="0" marR="0">
              <a:lnSpc>
                <a:spcPct val="107000"/>
              </a:lnSpc>
              <a:spcBef>
                <a:spcPts val="200"/>
              </a:spcBef>
              <a:spcAft>
                <a:spcPts val="0"/>
              </a:spcAft>
            </a:pPr>
            <a:r>
              <a:rPr lang="en-US" sz="20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Availability of alternative courses</a:t>
            </a:r>
          </a:p>
          <a:p>
            <a:pPr marL="0" marR="0">
              <a:lnSpc>
                <a:spcPct val="107000"/>
              </a:lnSpc>
              <a:spcBef>
                <a:spcPts val="200"/>
              </a:spcBef>
              <a:spcAft>
                <a:spcPts val="0"/>
              </a:spcAft>
            </a:pPr>
            <a:r>
              <a:rPr lang="en-US" sz="20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Many other factors.</a:t>
            </a:r>
          </a:p>
          <a:p>
            <a:endParaRPr lang="en-US" dirty="0"/>
          </a:p>
        </p:txBody>
      </p:sp>
    </p:spTree>
    <p:extLst>
      <p:ext uri="{BB962C8B-B14F-4D97-AF65-F5344CB8AC3E}">
        <p14:creationId xmlns:p14="http://schemas.microsoft.com/office/powerpoint/2010/main" val="1900315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EAB9C-79B1-49A5-B837-98512B1F0169}"/>
              </a:ext>
            </a:extLst>
          </p:cNvPr>
          <p:cNvSpPr>
            <a:spLocks noGrp="1"/>
          </p:cNvSpPr>
          <p:nvPr>
            <p:ph type="title"/>
          </p:nvPr>
        </p:nvSpPr>
        <p:spPr/>
        <p:txBody>
          <a:bodyPr/>
          <a:lstStyle/>
          <a:p>
            <a:r>
              <a:rPr lang="en-US" sz="4400" dirty="0">
                <a:effectLst/>
                <a:latin typeface="Calibri" panose="020F0502020204030204" pitchFamily="34" charset="0"/>
                <a:ea typeface="Calibri" panose="020F0502020204030204" pitchFamily="34" charset="0"/>
                <a:cs typeface="Times New Roman" panose="02020603050405020304" pitchFamily="18" charset="0"/>
              </a:rPr>
              <a:t>What is the cost to get the data that you need?</a:t>
            </a:r>
            <a:endParaRPr lang="en-US" dirty="0"/>
          </a:p>
        </p:txBody>
      </p:sp>
      <p:sp>
        <p:nvSpPr>
          <p:cNvPr id="3" name="Content Placeholder 2">
            <a:extLst>
              <a:ext uri="{FF2B5EF4-FFF2-40B4-BE49-F238E27FC236}">
                <a16:creationId xmlns:a16="http://schemas.microsoft.com/office/drawing/2014/main" id="{4AD93D7B-F4D8-4B29-8A32-D6A0F55C3D30}"/>
              </a:ext>
            </a:extLst>
          </p:cNvPr>
          <p:cNvSpPr>
            <a:spLocks noGrp="1"/>
          </p:cNvSpPr>
          <p:nvPr>
            <p:ph idx="1"/>
          </p:nvPr>
        </p:nvSpPr>
        <p:spPr/>
        <p:txBody>
          <a:bodyPr/>
          <a:lstStyle/>
          <a:p>
            <a:pPr marL="0" marR="0">
              <a:lnSpc>
                <a:spcPct val="107000"/>
              </a:lnSpc>
              <a:spcBef>
                <a:spcPts val="200"/>
              </a:spcBef>
              <a:spcAft>
                <a:spcPts val="0"/>
              </a:spcAft>
            </a:pPr>
            <a:r>
              <a:rPr lang="en-US" sz="36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In the video they claimed that they would “just go into this system and pull out the data”.  I think the consultant was oversimplifying.  </a:t>
            </a:r>
          </a:p>
          <a:p>
            <a:pPr marL="0" marR="0">
              <a:lnSpc>
                <a:spcPct val="107000"/>
              </a:lnSpc>
              <a:spcBef>
                <a:spcPts val="200"/>
              </a:spcBef>
              <a:spcAft>
                <a:spcPts val="0"/>
              </a:spcAft>
            </a:pPr>
            <a:r>
              <a:rPr lang="en-US" sz="36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Can you pull that data out fast enough to be able to make the real time decision when the passenger is waiting at the counter?</a:t>
            </a:r>
          </a:p>
          <a:p>
            <a:endParaRPr lang="en-US" dirty="0"/>
          </a:p>
        </p:txBody>
      </p:sp>
    </p:spTree>
    <p:extLst>
      <p:ext uri="{BB962C8B-B14F-4D97-AF65-F5344CB8AC3E}">
        <p14:creationId xmlns:p14="http://schemas.microsoft.com/office/powerpoint/2010/main" val="2671729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F3767-E1C1-44BE-8437-74944A89D338}"/>
              </a:ext>
            </a:extLst>
          </p:cNvPr>
          <p:cNvSpPr>
            <a:spLocks noGrp="1"/>
          </p:cNvSpPr>
          <p:nvPr>
            <p:ph type="title"/>
          </p:nvPr>
        </p:nvSpPr>
        <p:spPr/>
        <p:txBody>
          <a:bodyPr/>
          <a:lstStyle/>
          <a:p>
            <a:r>
              <a:rPr lang="en-US" sz="4400" dirty="0">
                <a:effectLst/>
                <a:latin typeface="Calibri" panose="020F0502020204030204" pitchFamily="34" charset="0"/>
                <a:ea typeface="Calibri" panose="020F0502020204030204" pitchFamily="34" charset="0"/>
                <a:cs typeface="Times New Roman" panose="02020603050405020304" pitchFamily="18" charset="0"/>
              </a:rPr>
              <a:t>Cost to get the data that you need to make the value calculation</a:t>
            </a:r>
            <a:endParaRPr lang="en-US" dirty="0"/>
          </a:p>
        </p:txBody>
      </p:sp>
      <p:sp>
        <p:nvSpPr>
          <p:cNvPr id="3" name="Content Placeholder 2">
            <a:extLst>
              <a:ext uri="{FF2B5EF4-FFF2-40B4-BE49-F238E27FC236}">
                <a16:creationId xmlns:a16="http://schemas.microsoft.com/office/drawing/2014/main" id="{A59F42F1-5F7B-422A-9505-C198D37F5A29}"/>
              </a:ext>
            </a:extLst>
          </p:cNvPr>
          <p:cNvSpPr>
            <a:spLocks noGrp="1"/>
          </p:cNvSpPr>
          <p:nvPr>
            <p:ph idx="1"/>
          </p:nvPr>
        </p:nvSpPr>
        <p:spPr/>
        <p:txBody>
          <a:bodyPr/>
          <a:lstStyle/>
          <a:p>
            <a:r>
              <a:rPr lang="en-US" sz="36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Notice that, in this video example, the decision they made was different each time more data was added. </a:t>
            </a:r>
          </a:p>
          <a:p>
            <a:r>
              <a:rPr lang="en-US" sz="36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 This tells you that in any analytics project the data that you gather is a major factor in the usefulness of your results.</a:t>
            </a:r>
          </a:p>
          <a:p>
            <a:endParaRPr lang="en-US" dirty="0"/>
          </a:p>
        </p:txBody>
      </p:sp>
    </p:spTree>
    <p:extLst>
      <p:ext uri="{BB962C8B-B14F-4D97-AF65-F5344CB8AC3E}">
        <p14:creationId xmlns:p14="http://schemas.microsoft.com/office/powerpoint/2010/main" val="2657881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6CF27-5B82-4C26-B2C0-84695FF52552}"/>
              </a:ext>
            </a:extLst>
          </p:cNvPr>
          <p:cNvSpPr>
            <a:spLocks noGrp="1"/>
          </p:cNvSpPr>
          <p:nvPr>
            <p:ph type="title"/>
          </p:nvPr>
        </p:nvSpPr>
        <p:spPr/>
        <p:txBody>
          <a:bodyPr/>
          <a:lstStyle/>
          <a:p>
            <a:r>
              <a:rPr lang="en-US" dirty="0"/>
              <a:t>Cost of data – bumping students</a:t>
            </a:r>
          </a:p>
        </p:txBody>
      </p:sp>
      <p:sp>
        <p:nvSpPr>
          <p:cNvPr id="3" name="Content Placeholder 2">
            <a:extLst>
              <a:ext uri="{FF2B5EF4-FFF2-40B4-BE49-F238E27FC236}">
                <a16:creationId xmlns:a16="http://schemas.microsoft.com/office/drawing/2014/main" id="{B544EAC2-8D45-4FC9-99BA-403923B7807E}"/>
              </a:ext>
            </a:extLst>
          </p:cNvPr>
          <p:cNvSpPr>
            <a:spLocks noGrp="1"/>
          </p:cNvSpPr>
          <p:nvPr>
            <p:ph idx="1"/>
          </p:nvPr>
        </p:nvSpPr>
        <p:spPr/>
        <p:txBody>
          <a:bodyPr/>
          <a:lstStyle/>
          <a:p>
            <a:pPr marL="0" marR="0">
              <a:lnSpc>
                <a:spcPct val="107000"/>
              </a:lnSpc>
              <a:spcBef>
                <a:spcPts val="200"/>
              </a:spcBef>
              <a:spcAft>
                <a:spcPts val="0"/>
              </a:spcAft>
            </a:pPr>
            <a:r>
              <a:rPr lang="en-US" sz="44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What about hours to graduate?</a:t>
            </a:r>
          </a:p>
          <a:p>
            <a:pPr marL="0" marR="0">
              <a:lnSpc>
                <a:spcPct val="107000"/>
              </a:lnSpc>
              <a:spcBef>
                <a:spcPts val="200"/>
              </a:spcBef>
              <a:spcAft>
                <a:spcPts val="0"/>
              </a:spcAft>
            </a:pPr>
            <a:endParaRPr lang="en-US" sz="32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200"/>
              </a:spcBef>
              <a:spcAft>
                <a:spcPts val="0"/>
              </a:spcAft>
            </a:pPr>
            <a:r>
              <a:rPr lang="en-US" sz="36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It’s not just total credit hours to graduate minus hours already taken.  What if the hours look good but no seminars have been taken?  It the information the Registrar has “good enough”?</a:t>
            </a:r>
          </a:p>
          <a:p>
            <a:endParaRPr lang="en-US" dirty="0"/>
          </a:p>
        </p:txBody>
      </p:sp>
    </p:spTree>
    <p:extLst>
      <p:ext uri="{BB962C8B-B14F-4D97-AF65-F5344CB8AC3E}">
        <p14:creationId xmlns:p14="http://schemas.microsoft.com/office/powerpoint/2010/main" val="1949632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B54FC-DA2A-462F-B099-C34D8587C664}"/>
              </a:ext>
            </a:extLst>
          </p:cNvPr>
          <p:cNvSpPr>
            <a:spLocks noGrp="1"/>
          </p:cNvSpPr>
          <p:nvPr>
            <p:ph type="title"/>
          </p:nvPr>
        </p:nvSpPr>
        <p:spPr/>
        <p:txBody>
          <a:bodyPr/>
          <a:lstStyle/>
          <a:p>
            <a:r>
              <a:rPr lang="en-US" dirty="0"/>
              <a:t>Cost of data – bumping students</a:t>
            </a:r>
          </a:p>
        </p:txBody>
      </p:sp>
      <p:sp>
        <p:nvSpPr>
          <p:cNvPr id="3" name="Content Placeholder 2">
            <a:extLst>
              <a:ext uri="{FF2B5EF4-FFF2-40B4-BE49-F238E27FC236}">
                <a16:creationId xmlns:a16="http://schemas.microsoft.com/office/drawing/2014/main" id="{21469A2C-7937-4FCA-996F-3FD86454AC19}"/>
              </a:ext>
            </a:extLst>
          </p:cNvPr>
          <p:cNvSpPr>
            <a:spLocks noGrp="1"/>
          </p:cNvSpPr>
          <p:nvPr>
            <p:ph idx="1"/>
          </p:nvPr>
        </p:nvSpPr>
        <p:spPr/>
        <p:txBody>
          <a:bodyPr/>
          <a:lstStyle/>
          <a:p>
            <a:pPr marL="0" marR="0">
              <a:lnSpc>
                <a:spcPct val="107000"/>
              </a:lnSpc>
              <a:spcBef>
                <a:spcPts val="200"/>
              </a:spcBef>
              <a:spcAft>
                <a:spcPts val="0"/>
              </a:spcAft>
            </a:pPr>
            <a:r>
              <a:rPr lang="en-US" sz="44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What about attendance?</a:t>
            </a:r>
          </a:p>
          <a:p>
            <a:pPr marL="457200" lvl="1">
              <a:lnSpc>
                <a:spcPct val="107000"/>
              </a:lnSpc>
              <a:spcBef>
                <a:spcPts val="200"/>
              </a:spcBef>
            </a:pPr>
            <a:r>
              <a:rPr lang="en-US" sz="40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Some professors do not take attendance.</a:t>
            </a:r>
          </a:p>
          <a:p>
            <a:pPr marL="457200" lvl="1">
              <a:lnSpc>
                <a:spcPct val="107000"/>
              </a:lnSpc>
              <a:spcBef>
                <a:spcPts val="200"/>
              </a:spcBef>
            </a:pPr>
            <a:r>
              <a:rPr lang="en-US" sz="40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How would you measure attendance in this course?</a:t>
            </a:r>
          </a:p>
          <a:p>
            <a:endParaRPr lang="en-US" dirty="0"/>
          </a:p>
        </p:txBody>
      </p:sp>
    </p:spTree>
    <p:extLst>
      <p:ext uri="{BB962C8B-B14F-4D97-AF65-F5344CB8AC3E}">
        <p14:creationId xmlns:p14="http://schemas.microsoft.com/office/powerpoint/2010/main" val="710772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FC58F-B0C5-4054-9C7A-E29212833DF6}"/>
              </a:ext>
            </a:extLst>
          </p:cNvPr>
          <p:cNvSpPr>
            <a:spLocks noGrp="1"/>
          </p:cNvSpPr>
          <p:nvPr>
            <p:ph type="title"/>
          </p:nvPr>
        </p:nvSpPr>
        <p:spPr/>
        <p:txBody>
          <a:bodyPr/>
          <a:lstStyle/>
          <a:p>
            <a:r>
              <a:rPr lang="en-US" dirty="0"/>
              <a:t>Alternative course – Can we do it?</a:t>
            </a:r>
          </a:p>
        </p:txBody>
      </p:sp>
      <p:sp>
        <p:nvSpPr>
          <p:cNvPr id="3" name="Content Placeholder 2">
            <a:extLst>
              <a:ext uri="{FF2B5EF4-FFF2-40B4-BE49-F238E27FC236}">
                <a16:creationId xmlns:a16="http://schemas.microsoft.com/office/drawing/2014/main" id="{35CF20DE-D261-4B64-933D-2FCE441682E9}"/>
              </a:ext>
            </a:extLst>
          </p:cNvPr>
          <p:cNvSpPr>
            <a:spLocks noGrp="1"/>
          </p:cNvSpPr>
          <p:nvPr>
            <p:ph idx="1"/>
          </p:nvPr>
        </p:nvSpPr>
        <p:spPr/>
        <p:txBody>
          <a:bodyPr/>
          <a:lstStyle/>
          <a:p>
            <a:pPr marL="0" marR="0">
              <a:lnSpc>
                <a:spcPct val="107000"/>
              </a:lnSpc>
              <a:spcBef>
                <a:spcPts val="200"/>
              </a:spcBef>
              <a:spcAft>
                <a:spcPts val="0"/>
              </a:spcAft>
            </a:pPr>
            <a:r>
              <a:rPr lang="en-US" sz="32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Do we know enough to find a valid alternative?</a:t>
            </a:r>
          </a:p>
          <a:p>
            <a:pPr marL="0" marR="0">
              <a:lnSpc>
                <a:spcPct val="107000"/>
              </a:lnSpc>
              <a:spcBef>
                <a:spcPts val="200"/>
              </a:spcBef>
              <a:spcAft>
                <a:spcPts val="0"/>
              </a:spcAft>
            </a:pPr>
            <a:r>
              <a:rPr lang="en-US" sz="3200" b="1" i="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Junior Seminar on a different day?</a:t>
            </a:r>
          </a:p>
          <a:p>
            <a:pPr marL="0" marR="0">
              <a:lnSpc>
                <a:spcPct val="107000"/>
              </a:lnSpc>
              <a:spcBef>
                <a:spcPts val="200"/>
              </a:spcBef>
              <a:spcAft>
                <a:spcPts val="0"/>
              </a:spcAft>
            </a:pPr>
            <a:r>
              <a:rPr lang="en-US" sz="3200" b="1" i="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If I can’t get in a religion course, is there enough information in the system to know what else I can take right now that will move me closer to graduation?</a:t>
            </a:r>
          </a:p>
          <a:p>
            <a:endParaRPr lang="en-US" dirty="0"/>
          </a:p>
        </p:txBody>
      </p:sp>
    </p:spTree>
    <p:extLst>
      <p:ext uri="{BB962C8B-B14F-4D97-AF65-F5344CB8AC3E}">
        <p14:creationId xmlns:p14="http://schemas.microsoft.com/office/powerpoint/2010/main" val="592328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93AD5-7E55-48B5-8B18-642B30288CCE}"/>
              </a:ext>
            </a:extLst>
          </p:cNvPr>
          <p:cNvSpPr>
            <a:spLocks noGrp="1"/>
          </p:cNvSpPr>
          <p:nvPr>
            <p:ph type="title"/>
          </p:nvPr>
        </p:nvSpPr>
        <p:spPr/>
        <p:txBody>
          <a:bodyPr/>
          <a:lstStyle/>
          <a:p>
            <a:r>
              <a:rPr lang="en-US" dirty="0"/>
              <a:t>Should we do it?</a:t>
            </a:r>
          </a:p>
        </p:txBody>
      </p:sp>
      <p:sp>
        <p:nvSpPr>
          <p:cNvPr id="3" name="Content Placeholder 2">
            <a:extLst>
              <a:ext uri="{FF2B5EF4-FFF2-40B4-BE49-F238E27FC236}">
                <a16:creationId xmlns:a16="http://schemas.microsoft.com/office/drawing/2014/main" id="{9599AED3-51E0-4474-9FCA-8FA2A39AF91D}"/>
              </a:ext>
            </a:extLst>
          </p:cNvPr>
          <p:cNvSpPr>
            <a:spLocks noGrp="1"/>
          </p:cNvSpPr>
          <p:nvPr>
            <p:ph idx="1"/>
          </p:nvPr>
        </p:nvSpPr>
        <p:spPr/>
        <p:txBody>
          <a:bodyPr/>
          <a:lstStyle/>
          <a:p>
            <a:pPr marL="0" marR="0">
              <a:lnSpc>
                <a:spcPct val="107000"/>
              </a:lnSpc>
              <a:spcBef>
                <a:spcPts val="200"/>
              </a:spcBef>
              <a:spcAft>
                <a:spcPts val="0"/>
              </a:spcAft>
            </a:pPr>
            <a:r>
              <a:rPr lang="en-US" sz="36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Just like bumping passengers, we must be very careful about the data we collect, the quality of that data and the cost of collection.</a:t>
            </a:r>
          </a:p>
          <a:p>
            <a:endParaRPr lang="en-US" dirty="0"/>
          </a:p>
        </p:txBody>
      </p:sp>
    </p:spTree>
    <p:extLst>
      <p:ext uri="{BB962C8B-B14F-4D97-AF65-F5344CB8AC3E}">
        <p14:creationId xmlns:p14="http://schemas.microsoft.com/office/powerpoint/2010/main" val="2775681734"/>
      </p:ext>
    </p:extLst>
  </p:cSld>
  <p:clrMapOvr>
    <a:masterClrMapping/>
  </p:clrMapOvr>
</p:sld>
</file>

<file path=ppt/theme/theme1.xml><?xml version="1.0" encoding="utf-8"?>
<a:theme xmlns:a="http://schemas.openxmlformats.org/drawingml/2006/main" name="ShapesVTI">
  <a:themeElements>
    <a:clrScheme name="Office">
      <a:dk1>
        <a:srgbClr val="000000"/>
      </a:dk1>
      <a:lt1>
        <a:srgbClr val="FFFFFF"/>
      </a:lt1>
      <a:dk2>
        <a:srgbClr val="57495C"/>
      </a:dk2>
      <a:lt2>
        <a:srgbClr val="E7E6E6"/>
      </a:lt2>
      <a:accent1>
        <a:srgbClr val="F07C98"/>
      </a:accent1>
      <a:accent2>
        <a:srgbClr val="A6778D"/>
      </a:accent2>
      <a:accent3>
        <a:srgbClr val="768BA6"/>
      </a:accent3>
      <a:accent4>
        <a:srgbClr val="E8908B"/>
      </a:accent4>
      <a:accent5>
        <a:srgbClr val="C47A93"/>
      </a:accent5>
      <a:accent6>
        <a:srgbClr val="70A8DB"/>
      </a:accent6>
      <a:hlink>
        <a:srgbClr val="EB8067"/>
      </a:hlink>
      <a:folHlink>
        <a:srgbClr val="7BC7C0"/>
      </a:folHlink>
    </a:clrScheme>
    <a:fontScheme name="Festival">
      <a:majorFont>
        <a:latin typeface="Tw Cen M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apesVTI" id="{C78D20FD-A872-4243-8597-B534C62538FF}" vid="{7CAFCCF9-7834-41D6-B6AB-7D225A18A4E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697</TotalTime>
  <Words>511</Words>
  <Application>Microsoft Office PowerPoint</Application>
  <PresentationFormat>Widescreen</PresentationFormat>
  <Paragraphs>43</Paragraphs>
  <Slides>10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Avenir Next LT Pro</vt:lpstr>
      <vt:lpstr>Calibri</vt:lpstr>
      <vt:lpstr>Calibri Light</vt:lpstr>
      <vt:lpstr>Tw Cen MT</vt:lpstr>
      <vt:lpstr>ShapesVTI</vt:lpstr>
      <vt:lpstr>Why not copy the airlines?</vt:lpstr>
      <vt:lpstr>You have aggregated data to produce descriptive analytics</vt:lpstr>
      <vt:lpstr>The homework video used aggregate data to evaluate and compare individuals </vt:lpstr>
      <vt:lpstr>What is the cost to get the data that you need?</vt:lpstr>
      <vt:lpstr>Cost to get the data that you need to make the value calculation</vt:lpstr>
      <vt:lpstr>Cost of data – bumping students</vt:lpstr>
      <vt:lpstr>Cost of data – bumping students</vt:lpstr>
      <vt:lpstr>Alternative course – Can we do it?</vt:lpstr>
      <vt:lpstr>Should we do it?</vt:lpstr>
      <vt:lpstr>Implementation risks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Why not copy the airlines</dc:title>
  <dc:creator>Jim Miller</dc:creator>
  <cp:lastModifiedBy>Jim Miller</cp:lastModifiedBy>
  <cp:revision>2</cp:revision>
  <dcterms:created xsi:type="dcterms:W3CDTF">2020-09-23T22:15:01Z</dcterms:created>
  <dcterms:modified xsi:type="dcterms:W3CDTF">2020-09-24T14:42:51Z</dcterms:modified>
</cp:coreProperties>
</file>